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7" r:id="rId1"/>
    <p:sldMasterId id="2147483966" r:id="rId2"/>
    <p:sldMasterId id="2147483952" r:id="rId3"/>
    <p:sldMasterId id="2147483940" r:id="rId4"/>
  </p:sldMasterIdLst>
  <p:notesMasterIdLst>
    <p:notesMasterId r:id="rId34"/>
  </p:notesMasterIdLst>
  <p:handoutMasterIdLst>
    <p:handoutMasterId r:id="rId35"/>
  </p:handoutMasterIdLst>
  <p:sldIdLst>
    <p:sldId id="256" r:id="rId5"/>
    <p:sldId id="371" r:id="rId6"/>
    <p:sldId id="372" r:id="rId7"/>
    <p:sldId id="377" r:id="rId8"/>
    <p:sldId id="373" r:id="rId9"/>
    <p:sldId id="374" r:id="rId10"/>
    <p:sldId id="375" r:id="rId11"/>
    <p:sldId id="376" r:id="rId12"/>
    <p:sldId id="388" r:id="rId13"/>
    <p:sldId id="394" r:id="rId14"/>
    <p:sldId id="378" r:id="rId15"/>
    <p:sldId id="392" r:id="rId16"/>
    <p:sldId id="379" r:id="rId17"/>
    <p:sldId id="380" r:id="rId18"/>
    <p:sldId id="381" r:id="rId19"/>
    <p:sldId id="382" r:id="rId20"/>
    <p:sldId id="383" r:id="rId21"/>
    <p:sldId id="389" r:id="rId22"/>
    <p:sldId id="393" r:id="rId23"/>
    <p:sldId id="385" r:id="rId24"/>
    <p:sldId id="386" r:id="rId25"/>
    <p:sldId id="387" r:id="rId26"/>
    <p:sldId id="390" r:id="rId27"/>
    <p:sldId id="391" r:id="rId28"/>
    <p:sldId id="395" r:id="rId29"/>
    <p:sldId id="396" r:id="rId30"/>
    <p:sldId id="397" r:id="rId31"/>
    <p:sldId id="398" r:id="rId32"/>
    <p:sldId id="399" r:id="rId3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ADADAD"/>
    <a:srgbClr val="914E39"/>
    <a:srgbClr val="E5D6D1"/>
    <a:srgbClr val="F55107"/>
    <a:srgbClr val="E74715"/>
    <a:srgbClr val="FC4D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2" autoAdjust="0"/>
    <p:restoredTop sz="83379" autoAdjust="0"/>
  </p:normalViewPr>
  <p:slideViewPr>
    <p:cSldViewPr snapToGrid="0" snapToObjects="1">
      <p:cViewPr varScale="1">
        <p:scale>
          <a:sx n="105" d="100"/>
          <a:sy n="105" d="100"/>
        </p:scale>
        <p:origin x="16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268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280E-9C21-5147-B3E2-08F52498B9FE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08A7F-9F23-A74F-B679-776C5F3EEEF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43148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C4465-A6AC-F04C-B0E6-FA479ED39315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DA3F-11AA-D948-9C00-64932467ADA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488231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9602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2113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9472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9316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6982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6933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7706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510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1861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0982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386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245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2034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47317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86056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58190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5541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70962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944373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310539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054319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29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2197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0155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0240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1447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9568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5887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1506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DA3F-11AA-D948-9C00-64932467ADA2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186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81695" y="926487"/>
            <a:ext cx="8440616" cy="1030654"/>
          </a:xfrm>
        </p:spPr>
        <p:txBody>
          <a:bodyPr anchor="ctr">
            <a:noAutofit/>
          </a:bodyPr>
          <a:lstStyle>
            <a:lvl1pPr>
              <a:defRPr sz="4800" b="1" cap="none" baseline="0"/>
            </a:lvl1pPr>
          </a:lstStyle>
          <a:p>
            <a:endParaRPr kumimoji="0" lang="en-US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" hasCustomPrompt="1"/>
          </p:nvPr>
        </p:nvSpPr>
        <p:spPr>
          <a:xfrm>
            <a:off x="1302762" y="3181473"/>
            <a:ext cx="6705600" cy="685800"/>
          </a:xfrm>
        </p:spPr>
        <p:txBody>
          <a:bodyPr lIns="0" tIns="0" rIns="0" bIns="0" anchor="ctr">
            <a:noAutofit/>
          </a:bodyPr>
          <a:lstStyle>
            <a:lvl1pPr marL="0" indent="0" algn="l">
              <a:buNone/>
              <a:defRPr sz="2600">
                <a:solidFill>
                  <a:schemeClr val="tx1">
                    <a:lumMod val="75000"/>
                    <a:lumOff val="25000"/>
                  </a:schemeClr>
                </a:solidFill>
                <a:latin typeface="Lucida Sans"/>
                <a:cs typeface="Lucida San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589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36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7231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5335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4639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331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1824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341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5251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2219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0323" y="161172"/>
            <a:ext cx="6786183" cy="791366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dirty="0"/>
              <a:t>单击此处编辑母版标题样式</a:t>
            </a:r>
            <a:endParaRPr kumimoji="0"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22479" y="6527742"/>
            <a:ext cx="269726" cy="2557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383456"/>
          </a:xfrm>
        </p:spPr>
        <p:txBody>
          <a:bodyPr/>
          <a:lstStyle>
            <a:lvl2pPr marL="640080" indent="-274320">
              <a:buSzPct val="60000"/>
              <a:buFont typeface="Wingdings" panose="05000000000000000000" pitchFamily="2" charset="2"/>
              <a:buChar char="l"/>
              <a:defRPr/>
            </a:lvl2pPr>
          </a:lstStyle>
          <a:p>
            <a:pPr lvl="0" eaLnBrk="1" latinLnBrk="0" hangingPunct="1"/>
            <a:r>
              <a:rPr lang="zh-CN" altLang="en-US" dirty="0"/>
              <a:t>单击此处编辑母版文本样式</a:t>
            </a:r>
          </a:p>
          <a:p>
            <a:pPr lvl="1" eaLnBrk="1" latinLnBrk="0" hangingPunct="1"/>
            <a:r>
              <a:rPr lang="zh-CN" altLang="en-US" dirty="0"/>
              <a:t>第二级</a:t>
            </a:r>
          </a:p>
          <a:p>
            <a:pPr lvl="2" eaLnBrk="1" latinLnBrk="0" hangingPunct="1"/>
            <a:r>
              <a:rPr lang="zh-CN" altLang="en-US" dirty="0"/>
              <a:t>第三级</a:t>
            </a:r>
          </a:p>
          <a:p>
            <a:pPr lvl="3" eaLnBrk="1" latinLnBrk="0" hangingPunct="1"/>
            <a:r>
              <a:rPr lang="zh-CN" altLang="en-US" dirty="0"/>
              <a:t>第四级</a:t>
            </a:r>
          </a:p>
          <a:p>
            <a:pPr lvl="4" eaLnBrk="1" latinLnBrk="0" hangingPunct="1"/>
            <a:r>
              <a:rPr lang="zh-CN" altLang="en-US" dirty="0"/>
              <a:t>第五级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8219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8006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109980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30235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9235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0090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526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37328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99708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18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688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06921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431315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55306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46041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21069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38162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007541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75402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1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903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8466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590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5057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06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287999" y="209601"/>
            <a:ext cx="6818735" cy="77944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altLang="zh-CN" dirty="0"/>
              <a:t>Title Style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7999" y="1059510"/>
            <a:ext cx="8611452" cy="538233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CN" dirty="0"/>
              <a:t>Text1</a:t>
            </a:r>
            <a:endParaRPr kumimoji="0" lang="zh-CN" altLang="en-US" dirty="0"/>
          </a:p>
          <a:p>
            <a:pPr lvl="1" eaLnBrk="1" latinLnBrk="0" hangingPunct="1"/>
            <a:r>
              <a:rPr kumimoji="0" lang="en-US" altLang="zh-CN" dirty="0"/>
              <a:t>text2</a:t>
            </a:r>
            <a:endParaRPr kumimoji="0" lang="zh-CN" altLang="en-US" dirty="0"/>
          </a:p>
          <a:p>
            <a:pPr lvl="2" eaLnBrk="1" latinLnBrk="0" hangingPunct="1"/>
            <a:r>
              <a:rPr kumimoji="0" lang="zh-CN" altLang="en-US" dirty="0"/>
              <a:t>三级</a:t>
            </a:r>
          </a:p>
          <a:p>
            <a:pPr lvl="3" eaLnBrk="1" latinLnBrk="0" hangingPunct="1"/>
            <a:r>
              <a:rPr kumimoji="0" lang="zh-CN" altLang="en-US" dirty="0"/>
              <a:t>四级</a:t>
            </a:r>
          </a:p>
          <a:p>
            <a:pPr lvl="4" eaLnBrk="1" latinLnBrk="0" hangingPunct="1"/>
            <a:r>
              <a:rPr kumimoji="0" lang="zh-CN" altLang="en-US" dirty="0"/>
              <a:t>五级</a:t>
            </a:r>
            <a:endParaRPr kumimoji="0"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50327" y="6527742"/>
            <a:ext cx="5687995" cy="269307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200" b="0">
                <a:solidFill>
                  <a:schemeClr val="tx2"/>
                </a:solidFill>
                <a:latin typeface="Times" panose="02020603060405020304" pitchFamily="18" charset="0"/>
                <a:cs typeface="Lucida Sans"/>
              </a:defRPr>
            </a:lvl1pPr>
          </a:lstStyle>
          <a:p>
            <a:endParaRPr lang="en-US" dirty="0"/>
          </a:p>
        </p:txBody>
      </p:sp>
      <p:sp>
        <p:nvSpPr>
          <p:cNvPr id="8" name="矩形 7"/>
          <p:cNvSpPr/>
          <p:nvPr userDrawn="1"/>
        </p:nvSpPr>
        <p:spPr>
          <a:xfrm>
            <a:off x="2" y="1013231"/>
            <a:ext cx="287997" cy="18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" panose="0202060306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8758" y="1013231"/>
            <a:ext cx="6876000" cy="1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Times" panose="02020603060405020304" pitchFamily="18" charset="0"/>
            </a:endParaRPr>
          </a:p>
        </p:txBody>
      </p:sp>
      <p:sp>
        <p:nvSpPr>
          <p:cNvPr id="23" name="幻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0" y="6538980"/>
            <a:ext cx="350323" cy="244476"/>
          </a:xfrm>
          <a:prstGeom prst="rect">
            <a:avLst/>
          </a:prstGeom>
        </p:spPr>
        <p:txBody>
          <a:bodyPr vert="horz" lIns="0" tIns="0" rIns="0" bIns="0" anchor="ctr" anchorCtr="0">
            <a:normAutofit/>
          </a:bodyPr>
          <a:lstStyle>
            <a:lvl1pPr algn="ctr" eaLnBrk="1" latinLnBrk="0" hangingPunct="1">
              <a:defRPr kumimoji="0" sz="1200" b="0">
                <a:solidFill>
                  <a:schemeClr val="tx2"/>
                </a:solidFill>
                <a:latin typeface="Times" panose="02020603060405020304" pitchFamily="18" charset="0"/>
                <a:cs typeface="Lucida Sans"/>
              </a:defRPr>
            </a:lvl1pPr>
          </a:lstStyle>
          <a:p>
            <a:fld id="{57AF16DE-A0D5-4438-950F-5B1E159C2C2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矩形 24"/>
          <p:cNvSpPr/>
          <p:nvPr/>
        </p:nvSpPr>
        <p:spPr>
          <a:xfrm>
            <a:off x="6295" y="6487846"/>
            <a:ext cx="287997" cy="14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dirty="0">
              <a:latin typeface="Times" panose="0202060306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33813" y="6487846"/>
            <a:ext cx="8568000" cy="14400"/>
          </a:xfrm>
          <a:prstGeom prst="rect">
            <a:avLst/>
          </a:prstGeom>
          <a:solidFill>
            <a:schemeClr val="accent1"/>
          </a:solidFill>
          <a:ln w="31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b="0" dirty="0">
              <a:latin typeface="Times" panose="0202060306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65" r:id="rId3"/>
    <p:sldLayoutId id="2147483964" r:id="rId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tx2"/>
          </a:solidFill>
          <a:latin typeface="Times" panose="02020603060405020304" pitchFamily="18" charset="0"/>
          <a:ea typeface="+mj-ea"/>
          <a:cs typeface="Lucida San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600" kern="1200">
          <a:solidFill>
            <a:schemeClr val="tx1"/>
          </a:solidFill>
          <a:latin typeface="Times" panose="02020603060405020304" pitchFamily="18" charset="0"/>
          <a:ea typeface="+mn-ea"/>
          <a:cs typeface="Lucida San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200" kern="1200">
          <a:solidFill>
            <a:schemeClr val="tx1"/>
          </a:solidFill>
          <a:latin typeface="Times" panose="02020603060405020304" pitchFamily="18" charset="0"/>
          <a:ea typeface="+mn-ea"/>
          <a:cs typeface="Lucida San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Times" panose="02020603060405020304" pitchFamily="18" charset="0"/>
          <a:ea typeface="+mn-ea"/>
          <a:cs typeface="Lucida San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Times" panose="02020603060405020304" pitchFamily="18" charset="0"/>
          <a:ea typeface="+mn-ea"/>
          <a:cs typeface="Lucida San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Times" panose="02020603060405020304" pitchFamily="18" charset="0"/>
          <a:ea typeface="+mn-ea"/>
          <a:cs typeface="Lucida San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49E17-1610-6341-A525-4FB5593A67E6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F607-8242-4A4C-ACEE-0FE02BEF429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079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96FE3-A52D-5246-AFDD-E9BC5D86587F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4C0B-ED4F-F842-A5E7-F5040CD4CC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3596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E3598-565F-7343-8C64-503116B36FA7}" type="datetimeFigureOut">
              <a:rPr kumimoji="1" lang="zh-CN" altLang="en-US" smtClean="0"/>
              <a:t>2020/9/14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FF12B-786F-0448-9EC1-51919369932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6522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4" Type="http://schemas.openxmlformats.org/officeDocument/2006/relationships/image" Target="NULL"/><Relationship Id="rId5" Type="http://schemas.openxmlformats.org/officeDocument/2006/relationships/image" Target="NULL"/><Relationship Id="rId6" Type="http://schemas.openxmlformats.org/officeDocument/2006/relationships/image" Target="NULL"/><Relationship Id="rId7" Type="http://schemas.openxmlformats.org/officeDocument/2006/relationships/image" Target="NULL"/><Relationship Id="rId8" Type="http://schemas.openxmlformats.org/officeDocument/2006/relationships/image" Target="NULL"/><Relationship Id="rId9" Type="http://schemas.openxmlformats.org/officeDocument/2006/relationships/image" Target="NULL"/><Relationship Id="rId10" Type="http://schemas.openxmlformats.org/officeDocument/2006/relationships/image" Target="NUL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NUL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81695" y="2150819"/>
            <a:ext cx="8440616" cy="1030654"/>
          </a:xfrm>
        </p:spPr>
        <p:txBody>
          <a:bodyPr/>
          <a:lstStyle/>
          <a:p>
            <a:pPr algn="ctr"/>
            <a:r>
              <a:rPr lang="zh-CN" altLang="en-US" dirty="0"/>
              <a:t>文本排序</a:t>
            </a:r>
            <a:br>
              <a:rPr lang="zh-CN" altLang="en-US" dirty="0"/>
            </a:br>
            <a:endParaRPr lang="zh-CN" altLang="en-US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53586" cy="92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2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42"/>
    </mc:Choice>
    <mc:Fallback xmlns="">
      <p:transition spd="slow" advTm="814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训练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02723" y="1697323"/>
            <a:ext cx="231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 什么是虚拟专用网络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937541" y="124040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VPN</a:t>
            </a:r>
            <a:r>
              <a:rPr kumimoji="1" lang="zh-CN" altLang="en-US" dirty="0"/>
              <a:t>网关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937541" y="169732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什么是</a:t>
            </a:r>
            <a:r>
              <a:rPr kumimoji="1" lang="en-US" altLang="zh-CN" dirty="0"/>
              <a:t>VPN</a:t>
            </a:r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2937541" y="21542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VPN</a:t>
            </a:r>
            <a:endParaRPr kumimoji="1" lang="zh-CN" altLang="en-US" dirty="0"/>
          </a:p>
        </p:txBody>
      </p:sp>
      <p:cxnSp>
        <p:nvCxnSpPr>
          <p:cNvPr id="18" name="直线连接符 17"/>
          <p:cNvCxnSpPr>
            <a:stCxn id="20" idx="3"/>
          </p:cNvCxnSpPr>
          <p:nvPr/>
        </p:nvCxnSpPr>
        <p:spPr>
          <a:xfrm flipV="1">
            <a:off x="2822589" y="1425067"/>
            <a:ext cx="114952" cy="456922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stCxn id="20" idx="3"/>
          </p:cNvCxnSpPr>
          <p:nvPr/>
        </p:nvCxnSpPr>
        <p:spPr>
          <a:xfrm>
            <a:off x="2822589" y="1881989"/>
            <a:ext cx="114952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线连接符 19"/>
          <p:cNvCxnSpPr>
            <a:stCxn id="20" idx="3"/>
          </p:cNvCxnSpPr>
          <p:nvPr/>
        </p:nvCxnSpPr>
        <p:spPr>
          <a:xfrm>
            <a:off x="2822589" y="1881989"/>
            <a:ext cx="114952" cy="456922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02723" y="1192528"/>
            <a:ext cx="3944341" cy="133105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502723" y="31315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VPN</a:t>
            </a:r>
            <a:r>
              <a:rPr kumimoji="1" lang="zh-CN" altLang="en-US" dirty="0"/>
              <a:t>网关</a:t>
            </a:r>
          </a:p>
        </p:txBody>
      </p:sp>
      <p:cxnSp>
        <p:nvCxnSpPr>
          <p:cNvPr id="29" name="直线箭头连接符 28"/>
          <p:cNvCxnSpPr>
            <a:stCxn id="27" idx="2"/>
            <a:endCxn id="30" idx="0"/>
          </p:cNvCxnSpPr>
          <p:nvPr/>
        </p:nvCxnSpPr>
        <p:spPr>
          <a:xfrm>
            <a:off x="1056721" y="3500914"/>
            <a:ext cx="14168" cy="9965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311707" y="4497438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预处理</a:t>
            </a:r>
            <a:r>
              <a:rPr kumimoji="1" lang="en-US" altLang="zh-CN" dirty="0"/>
              <a:t>&amp;</a:t>
            </a:r>
            <a:r>
              <a:rPr kumimoji="1" lang="zh-CN" altLang="en-US" dirty="0"/>
              <a:t>初筛</a:t>
            </a:r>
          </a:p>
        </p:txBody>
      </p:sp>
      <p:cxnSp>
        <p:nvCxnSpPr>
          <p:cNvPr id="31" name="直线箭头连接符 30"/>
          <p:cNvCxnSpPr>
            <a:stCxn id="30" idx="3"/>
          </p:cNvCxnSpPr>
          <p:nvPr/>
        </p:nvCxnSpPr>
        <p:spPr>
          <a:xfrm>
            <a:off x="1830071" y="4682104"/>
            <a:ext cx="6577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2698386" y="4122823"/>
            <a:ext cx="169790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Candidate 1 </a:t>
            </a:r>
            <a:r>
              <a:rPr kumimoji="1" lang="zh-CN" altLang="en-US" dirty="0"/>
              <a:t> √</a:t>
            </a:r>
            <a:endParaRPr kumimoji="1" lang="en-US" altLang="zh-CN" dirty="0"/>
          </a:p>
          <a:p>
            <a:r>
              <a:rPr kumimoji="1" lang="en-US" altLang="zh-CN" dirty="0"/>
              <a:t>Candidate 2</a:t>
            </a:r>
            <a:r>
              <a:rPr kumimoji="1" lang="zh-CN" altLang="en-US" dirty="0"/>
              <a:t>  </a:t>
            </a:r>
            <a:r>
              <a:rPr kumimoji="1" lang="en-US" altLang="zh-CN" dirty="0"/>
              <a:t>×</a:t>
            </a:r>
          </a:p>
          <a:p>
            <a:r>
              <a:rPr kumimoji="1" lang="en-US" altLang="zh-CN" dirty="0"/>
              <a:t>Candidate 3</a:t>
            </a:r>
            <a:r>
              <a:rPr kumimoji="1" lang="zh-CN" altLang="en-US" dirty="0"/>
              <a:t>  </a:t>
            </a:r>
            <a:r>
              <a:rPr kumimoji="1" lang="en-US" altLang="zh-CN" dirty="0"/>
              <a:t>×</a:t>
            </a:r>
          </a:p>
          <a:p>
            <a:r>
              <a:rPr kumimoji="1" lang="en-US" altLang="zh-CN" dirty="0"/>
              <a:t>         </a:t>
            </a:r>
            <a:r>
              <a:rPr kumimoji="1" lang="en-US" altLang="zh-CN" sz="2000" b="1" dirty="0"/>
              <a:t>⋮</a:t>
            </a:r>
          </a:p>
        </p:txBody>
      </p:sp>
      <p:cxnSp>
        <p:nvCxnSpPr>
          <p:cNvPr id="44" name="直线箭头连接符 43"/>
          <p:cNvCxnSpPr/>
          <p:nvPr/>
        </p:nvCxnSpPr>
        <p:spPr>
          <a:xfrm>
            <a:off x="4276369" y="4649186"/>
            <a:ext cx="6577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5092505" y="3601329"/>
            <a:ext cx="16318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Candidate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1 </a:t>
            </a:r>
            <a:r>
              <a:rPr kumimoji="1" lang="zh-CN" altLang="en-US" dirty="0"/>
              <a:t>√</a:t>
            </a:r>
            <a:endParaRPr kumimoji="1" lang="en-US" altLang="zh-CN" dirty="0"/>
          </a:p>
          <a:p>
            <a:r>
              <a:rPr kumimoji="1" lang="en-US" altLang="zh-CN" dirty="0"/>
              <a:t>          </a:t>
            </a:r>
            <a:r>
              <a:rPr kumimoji="1" lang="en-US" altLang="zh-CN" b="1" dirty="0"/>
              <a:t>⋮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078437" y="4951178"/>
            <a:ext cx="16318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Candidate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2 ×</a:t>
            </a:r>
          </a:p>
          <a:p>
            <a:r>
              <a:rPr kumimoji="1" lang="en-US" altLang="zh-CN" dirty="0"/>
              <a:t>Candidate</a:t>
            </a:r>
            <a:r>
              <a:rPr kumimoji="1" lang="zh-CN" altLang="en-US" dirty="0"/>
              <a:t> </a:t>
            </a:r>
            <a:r>
              <a:rPr kumimoji="1" lang="en-US" altLang="zh-CN" dirty="0"/>
              <a:t>3</a:t>
            </a:r>
            <a:r>
              <a:rPr kumimoji="1" lang="zh-CN" altLang="en-US" dirty="0"/>
              <a:t> </a:t>
            </a:r>
            <a:r>
              <a:rPr kumimoji="1" lang="en-US" altLang="zh-CN" dirty="0"/>
              <a:t>×</a:t>
            </a:r>
          </a:p>
          <a:p>
            <a:r>
              <a:rPr kumimoji="1" lang="en-US" altLang="zh-CN" dirty="0"/>
              <a:t>          </a:t>
            </a:r>
            <a:r>
              <a:rPr kumimoji="1" lang="en-US" altLang="zh-CN" b="1" dirty="0"/>
              <a:t>⋮</a:t>
            </a:r>
            <a:endParaRPr kumimoji="1"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/>
              <p:cNvSpPr txBox="1"/>
              <p:nvPr/>
            </p:nvSpPr>
            <p:spPr>
              <a:xfrm>
                <a:off x="5627077" y="4353763"/>
                <a:ext cx="5309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2800" b="1" i="1" smtClean="0">
                          <a:latin typeface="Cambria Math" charset="0"/>
                        </a:rPr>
                        <m:t>×</m:t>
                      </m:r>
                    </m:oMath>
                  </m:oMathPara>
                </a14:m>
                <a:endParaRPr kumimoji="1" lang="zh-CN" altLang="en-US" sz="2800" b="1" dirty="0"/>
              </a:p>
            </p:txBody>
          </p:sp>
        </mc:Choice>
        <mc:Fallback xmlns="">
          <p:sp>
            <p:nvSpPr>
              <p:cNvPr id="49" name="文本框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077" y="4353763"/>
                <a:ext cx="530915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线箭头连接符 49"/>
          <p:cNvCxnSpPr/>
          <p:nvPr/>
        </p:nvCxnSpPr>
        <p:spPr>
          <a:xfrm>
            <a:off x="6894801" y="4682104"/>
            <a:ext cx="65779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7695028" y="4497438"/>
            <a:ext cx="894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Triplets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2327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3"/>
              <p:cNvSpPr txBox="1">
                <a:spLocks/>
              </p:cNvSpPr>
              <p:nvPr/>
            </p:nvSpPr>
            <p:spPr>
              <a:xfrm>
                <a:off x="350323" y="1040128"/>
                <a:ext cx="8415725" cy="5383456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320040" indent="-320040" algn="l" rtl="0" eaLnBrk="1" latinLnBrk="0" hangingPunct="1"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/>
                  <a:buChar char=""/>
                  <a:defRPr kumimoji="0" sz="2600" kern="1200">
                    <a:solidFill>
                      <a:schemeClr val="tx1"/>
                    </a:solidFill>
                    <a:latin typeface="Times" panose="02020603060405020304" pitchFamily="18" charset="0"/>
                    <a:ea typeface="+mn-ea"/>
                    <a:cs typeface="Lucida Sans"/>
                  </a:defRPr>
                </a:lvl1pPr>
                <a:lvl2pPr marL="640080" indent="-274320" algn="l" rtl="0" eaLnBrk="1" latinLnBrk="0" hangingPunct="1">
                  <a:spcBef>
                    <a:spcPts val="550"/>
                  </a:spcBef>
                  <a:buClr>
                    <a:schemeClr val="accent1"/>
                  </a:buClr>
                  <a:buSzPct val="60000"/>
                  <a:buFont typeface="Wingdings" panose="05000000000000000000" pitchFamily="2" charset="2"/>
                  <a:buChar char="l"/>
                  <a:defRPr kumimoji="0" sz="2200" kern="1200">
                    <a:solidFill>
                      <a:schemeClr val="tx1"/>
                    </a:solidFill>
                    <a:latin typeface="Times" panose="02020603060405020304" pitchFamily="18" charset="0"/>
                    <a:ea typeface="+mn-ea"/>
                    <a:cs typeface="Lucida Sans"/>
                  </a:defRPr>
                </a:lvl2pPr>
                <a:lvl3pPr marL="914400" indent="-228600" algn="l" rtl="0" eaLnBrk="1" latinLnBrk="0" hangingPunct="1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Times" panose="02020603060405020304" pitchFamily="18" charset="0"/>
                    <a:ea typeface="+mn-ea"/>
                    <a:cs typeface="Lucida Sans"/>
                  </a:defRPr>
                </a:lvl3pPr>
                <a:lvl4pPr marL="1371600" indent="-228600" algn="l" rtl="0" eaLnBrk="1" latinLnBrk="0" hangingPunct="1">
                  <a:spcBef>
                    <a:spcPts val="400"/>
                  </a:spcBef>
                  <a:buClr>
                    <a:schemeClr val="accent3"/>
                  </a:buClr>
                  <a:buSzPct val="7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Times" panose="02020603060405020304" pitchFamily="18" charset="0"/>
                    <a:ea typeface="+mn-ea"/>
                    <a:cs typeface="Lucida Sans"/>
                  </a:defRPr>
                </a:lvl4pPr>
                <a:lvl5pPr marL="1828800" indent="-228600" algn="l" rtl="0" eaLnBrk="1" latinLnBrk="0" hangingPunct="1">
                  <a:spcBef>
                    <a:spcPts val="400"/>
                  </a:spcBef>
                  <a:buClr>
                    <a:schemeClr val="accent4"/>
                  </a:buClr>
                  <a:buSzPct val="65000"/>
                  <a:buFont typeface="Wingdings"/>
                  <a:buChar char=""/>
                  <a:defRPr kumimoji="0" sz="2000" kern="1200">
                    <a:solidFill>
                      <a:schemeClr val="tx1"/>
                    </a:solidFill>
                    <a:latin typeface="Times" panose="02020603060405020304" pitchFamily="18" charset="0"/>
                    <a:ea typeface="+mn-ea"/>
                    <a:cs typeface="Lucida Sans"/>
                  </a:defRPr>
                </a:lvl5pPr>
                <a:lvl6pPr marL="2103120" indent="-22860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377440" indent="-22860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651760" indent="-22860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26080" indent="-228600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Font typeface="Wingdings"/>
                  <a:buChar char="§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zh-CN" b="1" dirty="0">
                    <a:solidFill>
                      <a:srgbClr val="0000FF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Loss</a:t>
                </a:r>
              </a:p>
              <a:p>
                <a:pPr lvl="1"/>
                <a:r>
                  <a:rPr lang="en-US" altLang="zh-CN" b="1" dirty="0">
                    <a:latin typeface="宋体" panose="02010600030101010101" pitchFamily="2" charset="-122"/>
                    <a:ea typeface="宋体" panose="02010600030101010101" pitchFamily="2" charset="-122"/>
                  </a:rPr>
                  <a:t>q=query, p=positive candidate, n=negative candidate</a:t>
                </a:r>
              </a:p>
              <a:p>
                <a:pPr lvl="1"/>
                <a:r>
                  <a:rPr lang="en-US" altLang="zh-CN" b="1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margin loss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𝒍𝒐𝒔𝒔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=</m:t>
                    </m:r>
                    <m:r>
                      <a:rPr lang="en-US" altLang="zh-CN" b="1" i="0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𝐦𝐚𝐱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(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𝟎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,  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𝒎𝒂𝒓𝒈𝒊𝒏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−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𝒔𝒄𝒐𝒓𝒆</m:t>
                    </m:r>
                    <m:d>
                      <m:dPr>
                        <m:ctrlP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宋体" panose="02010600030101010101" pitchFamily="2" charset="-122"/>
                          </a:rPr>
                          <m:t>𝒒</m:t>
                        </m:r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宋体" panose="02010600030101010101" pitchFamily="2" charset="-122"/>
                          </a:rPr>
                          <m:t>, </m:t>
                        </m:r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宋体" panose="02010600030101010101" pitchFamily="2" charset="-122"/>
                          </a:rPr>
                          <m:t>𝒑</m:t>
                        </m:r>
                      </m:e>
                    </m:d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+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𝒔𝒄𝒐𝒓𝒆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(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𝒒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, 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𝒏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  <a:ea typeface="宋体" panose="02010600030101010101" pitchFamily="2" charset="-122"/>
                      </a:rPr>
                      <m:t>))</m:t>
                    </m:r>
                  </m:oMath>
                </a14:m>
                <a:endParaRPr lang="en-US" altLang="zh-CN" b="1" dirty="0"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lvl="1"/>
                <a:r>
                  <a:rPr lang="en-US" altLang="zh-CN" b="1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logic loss(</a:t>
                </a:r>
                <a:r>
                  <a:rPr lang="en-US" altLang="zh-CN" b="1" dirty="0" err="1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RankNet</a:t>
                </a:r>
                <a:r>
                  <a:rPr lang="en-US" altLang="zh-CN" b="1" dirty="0">
                    <a:solidFill>
                      <a:schemeClr val="tx1"/>
                    </a:solidFill>
                    <a:latin typeface="宋体" panose="02010600030101010101" pitchFamily="2" charset="-122"/>
                    <a:ea typeface="宋体" panose="02010600030101010101" pitchFamily="2" charset="-122"/>
                  </a:rPr>
                  <a:t>)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𝒍𝒐𝒔𝒔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=−</m:t>
                    </m:r>
                    <m:r>
                      <a:rPr lang="en-US" altLang="zh-CN" b="1" i="0" smtClean="0">
                        <a:solidFill>
                          <a:schemeClr val="tx1"/>
                        </a:solidFill>
                        <a:latin typeface="Cambria Math" charset="0"/>
                      </a:rPr>
                      <m:t>𝐥𝐨𝐠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⁡(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𝒔𝒊𝒈𝒎𝒐𝒊𝒅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𝒔𝒄𝒐𝒓𝒆</m:t>
                    </m:r>
                    <m:d>
                      <m:dPr>
                        <m:ctrlP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𝒒</m:t>
                        </m:r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, </m:t>
                        </m:r>
                        <m:r>
                          <a:rPr lang="en-US" altLang="zh-CN" b="1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  <m:t>𝒑</m:t>
                        </m:r>
                      </m:e>
                    </m:d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−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𝒔𝒄𝒐𝒓𝒆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(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𝒒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,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𝒏</m:t>
                    </m:r>
                    <m:r>
                      <a:rPr lang="en-US" altLang="zh-CN" b="1" i="1" smtClean="0">
                        <a:solidFill>
                          <a:schemeClr val="tx1"/>
                        </a:solidFill>
                        <a:latin typeface="Cambria Math" charset="0"/>
                      </a:rPr>
                      <m:t>))</m:t>
                    </m:r>
                  </m:oMath>
                </a14:m>
                <a:endParaRPr lang="en-US" altLang="zh-CN" b="1" dirty="0">
                  <a:solidFill>
                    <a:schemeClr val="tx1"/>
                  </a:solidFill>
                </a:endParaRPr>
              </a:p>
              <a:p>
                <a:pPr lvl="1"/>
                <a:endParaRPr lang="en-US" altLang="zh-CN" dirty="0"/>
              </a:p>
              <a:p>
                <a:pPr marL="365760" lvl="1" indent="0">
                  <a:buFont typeface="Wingdings" panose="05000000000000000000" pitchFamily="2" charset="2"/>
                  <a:buNone/>
                </a:pPr>
                <a:endParaRPr lang="en-US" altLang="zh-CN" dirty="0"/>
              </a:p>
              <a:p>
                <a:pPr marL="0" indent="0">
                  <a:buFont typeface="Wingdings"/>
                  <a:buNone/>
                </a:pPr>
                <a:endParaRPr lang="en-US" altLang="zh-CN" dirty="0">
                  <a:solidFill>
                    <a:srgbClr val="FF0000"/>
                  </a:solidFill>
                </a:endParaRPr>
              </a:p>
              <a:p>
                <a:pPr marL="0" indent="0">
                  <a:buFont typeface="Wingdings"/>
                  <a:buNone/>
                </a:pPr>
                <a:endParaRPr lang="zh-CN" altLang="en-US" dirty="0"/>
              </a:p>
            </p:txBody>
          </p:sp>
        </mc:Choice>
        <mc:Fallback xmlns="">
          <p:sp>
            <p:nvSpPr>
              <p:cNvPr id="5" name="内容占位符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23" y="1040128"/>
                <a:ext cx="8415725" cy="5383456"/>
              </a:xfrm>
              <a:prstGeom prst="rect">
                <a:avLst/>
              </a:prstGeom>
              <a:blipFill rotWithShape="0">
                <a:blip r:embed="rId3"/>
                <a:stretch>
                  <a:fillRect l="-290" t="-10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637430"/>
              </p:ext>
            </p:extLst>
          </p:nvPr>
        </p:nvGraphicFramePr>
        <p:xfrm>
          <a:off x="1243174" y="4478713"/>
          <a:ext cx="6309277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4727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46135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margin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logic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64.92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82.35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88.22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87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36018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25171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Scorer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cosine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ffn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(feed forward network)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bilinear</a:t>
            </a:r>
          </a:p>
          <a:p>
            <a:pPr lvl="1"/>
            <a:r>
              <a:rPr lang="en-US" altLang="zh-CN" dirty="0" err="1"/>
              <a:t>dist</a:t>
            </a:r>
            <a:r>
              <a:rPr lang="en-US" altLang="zh-CN" dirty="0"/>
              <a:t> (</a:t>
            </a:r>
            <a:r>
              <a:rPr lang="en-US" altLang="zh-CN" dirty="0" err="1"/>
              <a:t>euclidean</a:t>
            </a:r>
            <a:r>
              <a:rPr lang="en-US" altLang="zh-CN" dirty="0"/>
              <a:t> distance)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dot-product</a:t>
            </a:r>
          </a:p>
          <a:p>
            <a:pPr lvl="1"/>
            <a:endParaRPr lang="en-US" altLang="zh-CN" dirty="0"/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cxnSp>
        <p:nvCxnSpPr>
          <p:cNvPr id="7" name="直线箭头连接符 6"/>
          <p:cNvCxnSpPr/>
          <p:nvPr/>
        </p:nvCxnSpPr>
        <p:spPr>
          <a:xfrm flipV="1">
            <a:off x="1207474" y="5331655"/>
            <a:ext cx="410310" cy="382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 flipH="1" flipV="1">
            <a:off x="2166427" y="5331657"/>
            <a:ext cx="454865" cy="3826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圆角矩形 8"/>
          <p:cNvSpPr/>
          <p:nvPr/>
        </p:nvSpPr>
        <p:spPr>
          <a:xfrm>
            <a:off x="1069144" y="4828403"/>
            <a:ext cx="1596721" cy="503252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err="1">
                <a:solidFill>
                  <a:schemeClr val="tx1"/>
                </a:solidFill>
              </a:rPr>
              <a:t>u</a:t>
            </a:r>
            <a:r>
              <a:rPr kumimoji="1" lang="en-US" altLang="zh-CN">
                <a:solidFill>
                  <a:schemeClr val="tx1"/>
                </a:solidFill>
              </a:rPr>
              <a:t>; v; |u-v|; u*v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0" name="直线箭头连接符 9"/>
          <p:cNvCxnSpPr>
            <a:stCxn id="9" idx="0"/>
            <a:endCxn id="29" idx="2"/>
          </p:cNvCxnSpPr>
          <p:nvPr/>
        </p:nvCxnSpPr>
        <p:spPr>
          <a:xfrm flipV="1">
            <a:off x="1867505" y="4584032"/>
            <a:ext cx="4744" cy="2443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1008215" y="5653994"/>
            <a:ext cx="300082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u</a:t>
            </a:r>
            <a:endParaRPr kumimoji="1"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2579088" y="565520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</a:t>
            </a:r>
            <a:endParaRPr kumimoji="1" lang="zh-CN" altLang="en-US" dirty="0"/>
          </a:p>
        </p:txBody>
      </p:sp>
      <p:sp>
        <p:nvSpPr>
          <p:cNvPr id="29" name="圆角矩形 28"/>
          <p:cNvSpPr/>
          <p:nvPr/>
        </p:nvSpPr>
        <p:spPr>
          <a:xfrm>
            <a:off x="1073888" y="4080780"/>
            <a:ext cx="1596721" cy="503252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solidFill>
                  <a:schemeClr val="tx1"/>
                </a:solidFill>
              </a:rPr>
              <a:t>全连接层</a:t>
            </a:r>
          </a:p>
        </p:txBody>
      </p:sp>
      <p:cxnSp>
        <p:nvCxnSpPr>
          <p:cNvPr id="33" name="直线箭头连接符 32"/>
          <p:cNvCxnSpPr>
            <a:stCxn id="29" idx="0"/>
          </p:cNvCxnSpPr>
          <p:nvPr/>
        </p:nvCxnSpPr>
        <p:spPr>
          <a:xfrm flipH="1" flipV="1">
            <a:off x="1867505" y="3784209"/>
            <a:ext cx="4744" cy="2965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1534579" y="344499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/>
              <a:t>scalar</a:t>
            </a:r>
            <a:endParaRPr kumimoji="1" lang="zh-CN" altLang="en-US" dirty="0"/>
          </a:p>
        </p:txBody>
      </p:sp>
      <p:sp>
        <p:nvSpPr>
          <p:cNvPr id="40" name="文本框 39"/>
          <p:cNvSpPr txBox="1"/>
          <p:nvPr/>
        </p:nvSpPr>
        <p:spPr>
          <a:xfrm>
            <a:off x="5955333" y="602454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bilinear</a:t>
            </a:r>
            <a:endParaRPr kumimoji="1"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1620139" y="6037915"/>
            <a:ext cx="449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ffn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本框 41"/>
              <p:cNvSpPr txBox="1"/>
              <p:nvPr/>
            </p:nvSpPr>
            <p:spPr>
              <a:xfrm>
                <a:off x="4558185" y="4584032"/>
                <a:ext cx="38197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2800" b="0" i="1" smtClean="0">
                          <a:latin typeface="Cambria Math" charset="0"/>
                        </a:rPr>
                        <m:t>𝑠</m:t>
                      </m:r>
                      <m:r>
                        <a:rPr kumimoji="1" lang="en-US" altLang="zh-CN" sz="2800" b="0" i="1" smtClean="0">
                          <a:latin typeface="Cambria Math" charset="0"/>
                        </a:rPr>
                        <m:t>=</m:t>
                      </m:r>
                      <m:r>
                        <a:rPr kumimoji="1" lang="en-US" altLang="zh-CN" sz="2800" b="0" i="1" smtClean="0">
                          <a:latin typeface="Cambria Math" charset="0"/>
                        </a:rPr>
                        <m:t>𝑢𝑊𝑣</m:t>
                      </m:r>
                      <m:r>
                        <a:rPr kumimoji="1" lang="en-US" altLang="zh-CN" sz="2800" b="0" i="1" smtClean="0">
                          <a:latin typeface="Cambria Math" charset="0"/>
                        </a:rPr>
                        <m:t>, </m:t>
                      </m:r>
                      <m:r>
                        <a:rPr kumimoji="1" lang="en-US" altLang="zh-CN" sz="2800" b="0" i="1" smtClean="0">
                          <a:latin typeface="Cambria Math" charset="0"/>
                        </a:rPr>
                        <m:t>𝑊</m:t>
                      </m:r>
                      <m:r>
                        <a:rPr kumimoji="1" lang="en-US" altLang="zh-CN" sz="2800" b="0" i="1" smtClean="0">
                          <a:latin typeface="Cambria Math" charset="0"/>
                        </a:rPr>
                        <m:t>∊</m:t>
                      </m:r>
                      <m:r>
                        <m:rPr>
                          <m:sty m:val="p"/>
                        </m:rPr>
                        <a:rPr kumimoji="1" lang="en-US" altLang="zh-CN" sz="2800" b="0" i="0" smtClean="0">
                          <a:latin typeface="Cambria Math" charset="0"/>
                        </a:rPr>
                        <m:t>d</m:t>
                      </m:r>
                      <m:r>
                        <a:rPr kumimoji="1" lang="en-US" altLang="zh-CN" sz="2800" b="0" i="0" smtClean="0">
                          <a:latin typeface="Cambria Math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kumimoji="1" lang="en-US" altLang="zh-CN" sz="2800" b="0" i="0" smtClean="0">
                          <a:latin typeface="Cambria Math" charset="0"/>
                        </a:rPr>
                        <m:t>d</m:t>
                      </m:r>
                    </m:oMath>
                  </m:oMathPara>
                </a14:m>
                <a:endParaRPr kumimoji="1" lang="en-US" altLang="zh-CN" sz="2800" b="0" dirty="0"/>
              </a:p>
            </p:txBody>
          </p:sp>
        </mc:Choice>
        <mc:Fallback xmlns="">
          <p:sp>
            <p:nvSpPr>
              <p:cNvPr id="42" name="文本框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185" y="4584032"/>
                <a:ext cx="3819725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79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434592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25171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Scorer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cosine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ffn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(feed forward network)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bilinear</a:t>
            </a:r>
          </a:p>
          <a:p>
            <a:pPr lvl="1"/>
            <a:r>
              <a:rPr lang="en-US" altLang="zh-CN" dirty="0" err="1"/>
              <a:t>dist</a:t>
            </a:r>
            <a:r>
              <a:rPr lang="en-US" altLang="zh-CN" dirty="0"/>
              <a:t> (</a:t>
            </a:r>
            <a:r>
              <a:rPr lang="en-US" altLang="zh-CN" dirty="0" err="1"/>
              <a:t>euclidean</a:t>
            </a:r>
            <a:r>
              <a:rPr lang="en-US" altLang="zh-CN" dirty="0"/>
              <a:t> distance)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dot-product</a:t>
            </a:r>
          </a:p>
          <a:p>
            <a:pPr lvl="1"/>
            <a:endParaRPr lang="en-US" altLang="zh-CN" dirty="0"/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083776"/>
              </p:ext>
            </p:extLst>
          </p:nvPr>
        </p:nvGraphicFramePr>
        <p:xfrm>
          <a:off x="1270513" y="3992876"/>
          <a:ext cx="6309277" cy="2215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22728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cosine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ffn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59.80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81.73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88.92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bilinear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69.88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89.16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94.07</a:t>
                      </a:r>
                      <a:endParaRPr lang="zh-CN" alt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dist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81.24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94.30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96.79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dot-product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81.65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94.23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96.91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44061" y="443132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√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45876" y="551632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41715" y="583574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48786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08102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Sentence Representation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Max Pooling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Avg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pooling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Concat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2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正向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LSTM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的最后一个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time step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和反向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LSTM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的最后一个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time step</a:t>
            </a:r>
            <a:endParaRPr lang="en-US" altLang="zh-CN" dirty="0"/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337465"/>
              </p:ext>
            </p:extLst>
          </p:nvPr>
        </p:nvGraphicFramePr>
        <p:xfrm>
          <a:off x="1246129" y="4061137"/>
          <a:ext cx="6309277" cy="1483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22728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max pooling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avg</a:t>
                      </a:r>
                      <a:r>
                        <a:rPr lang="en-US" altLang="zh-CN" baseline="0" dirty="0"/>
                        <a:t> pooling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80.10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92.86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95.82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concat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82.60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94.13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96.47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777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62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0810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Share vs. Not Share</a:t>
            </a: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599336"/>
              </p:ext>
            </p:extLst>
          </p:nvPr>
        </p:nvGraphicFramePr>
        <p:xfrm>
          <a:off x="1403546" y="2745446"/>
          <a:ext cx="6309277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22728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share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not</a:t>
                      </a:r>
                      <a:r>
                        <a:rPr lang="en-US" altLang="zh-CN" baseline="0" dirty="0"/>
                        <a:t> share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80.68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93.18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96.23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4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0810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Encoder Type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RNN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CNN</a:t>
            </a:r>
          </a:p>
          <a:p>
            <a:pPr lvl="1"/>
            <a:endParaRPr lang="en-US" altLang="zh-CN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535932"/>
              </p:ext>
            </p:extLst>
          </p:nvPr>
        </p:nvGraphicFramePr>
        <p:xfrm>
          <a:off x="1403546" y="3883148"/>
          <a:ext cx="6309277" cy="1118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22728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RNN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CNN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82.32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94.07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96.70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70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0810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Training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PointWise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PairWise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endParaRPr lang="en-US" altLang="zh-CN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5976"/>
              </p:ext>
            </p:extLst>
          </p:nvPr>
        </p:nvGraphicFramePr>
        <p:xfrm>
          <a:off x="1038865" y="3952884"/>
          <a:ext cx="6309277" cy="1118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22728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577319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pointwise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56.01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76.69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84.73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pairwise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80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基于预训练的模型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206" y="1412142"/>
            <a:ext cx="4356100" cy="473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16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1663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Sentence Representation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Max Pooling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Avg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Pooling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Cls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557518"/>
              </p:ext>
            </p:extLst>
          </p:nvPr>
        </p:nvGraphicFramePr>
        <p:xfrm>
          <a:off x="1246129" y="4061137"/>
          <a:ext cx="6309277" cy="1483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7350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46885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505244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07824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max pooling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87.26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94.21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96.11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avg</a:t>
                      </a:r>
                      <a:r>
                        <a:rPr lang="en-US" altLang="zh-CN" baseline="0" dirty="0">
                          <a:solidFill>
                            <a:srgbClr val="FF0000"/>
                          </a:solidFill>
                        </a:rPr>
                        <a:t> pooling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88.04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95.09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96.69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cls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87.81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94.45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96.26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777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2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问题场景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1166624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用户输入一个问题，模型从知识库中找出语义最相似的（几个）标准问题</a:t>
            </a:r>
            <a:endParaRPr lang="en-US" altLang="zh-CN" dirty="0"/>
          </a:p>
          <a:p>
            <a:pPr lvl="1"/>
            <a:endParaRPr lang="en-US" altLang="zh-CN" dirty="0"/>
          </a:p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427130" y="2719558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视频点播</a:t>
            </a:r>
            <a:r>
              <a:rPr kumimoji="1" lang="en-US" altLang="zh-CN" dirty="0"/>
              <a:t>-Demo</a:t>
            </a:r>
            <a:r>
              <a:rPr kumimoji="1" lang="zh-CN" altLang="en-US" dirty="0"/>
              <a:t>体验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861948" y="2262636"/>
            <a:ext cx="328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Vod</a:t>
            </a:r>
            <a:r>
              <a:rPr kumimoji="1" lang="en-US" altLang="zh-CN" dirty="0"/>
              <a:t>-</a:t>
            </a:r>
            <a:r>
              <a:rPr kumimoji="1" lang="zh-CN" altLang="en-US" dirty="0"/>
              <a:t>如何获取视频云</a:t>
            </a:r>
            <a:r>
              <a:rPr kumimoji="1" lang="en-US" altLang="zh-CN" dirty="0"/>
              <a:t>APP</a:t>
            </a:r>
            <a:r>
              <a:rPr kumimoji="1" lang="zh-CN" altLang="en-US" dirty="0"/>
              <a:t> </a:t>
            </a:r>
            <a:r>
              <a:rPr kumimoji="1" lang="en-US" altLang="zh-CN" dirty="0"/>
              <a:t>Demo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861948" y="2719558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视频点播：视频云</a:t>
            </a:r>
            <a:r>
              <a:rPr kumimoji="1" lang="en-US" altLang="zh-CN" dirty="0"/>
              <a:t>APP</a:t>
            </a:r>
            <a:r>
              <a:rPr kumimoji="1" lang="zh-CN" altLang="en-US" dirty="0"/>
              <a:t>二维码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861948" y="3176480"/>
            <a:ext cx="2217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视频点播 </a:t>
            </a:r>
            <a:r>
              <a:rPr kumimoji="1" lang="en-US" altLang="zh-CN" dirty="0"/>
              <a:t>demo</a:t>
            </a:r>
            <a:r>
              <a:rPr kumimoji="1" lang="zh-CN" altLang="en-US" dirty="0"/>
              <a:t>体验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427130" y="4117189"/>
            <a:ext cx="2319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 什么是虚拟专用网络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861948" y="366026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VPN</a:t>
            </a:r>
            <a:r>
              <a:rPr kumimoji="1" lang="zh-CN" altLang="en-US" dirty="0"/>
              <a:t>网关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861948" y="411718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什么是</a:t>
            </a:r>
            <a:r>
              <a:rPr kumimoji="1" lang="en-US" altLang="zh-CN" dirty="0"/>
              <a:t>VPN</a:t>
            </a:r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5861948" y="457411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VPN</a:t>
            </a:r>
            <a:endParaRPr kumimoji="1"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499469" y="334910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VPN</a:t>
            </a:r>
            <a:r>
              <a:rPr kumimoji="1" lang="zh-CN" altLang="en-US" dirty="0"/>
              <a:t>是什么？</a:t>
            </a:r>
          </a:p>
        </p:txBody>
      </p:sp>
      <p:cxnSp>
        <p:nvCxnSpPr>
          <p:cNvPr id="9" name="直线连接符 8"/>
          <p:cNvCxnSpPr>
            <a:stCxn id="6" idx="3"/>
            <a:endCxn id="10" idx="1"/>
          </p:cNvCxnSpPr>
          <p:nvPr/>
        </p:nvCxnSpPr>
        <p:spPr>
          <a:xfrm flipV="1">
            <a:off x="5714936" y="2447302"/>
            <a:ext cx="147012" cy="456922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线连接符 20"/>
          <p:cNvCxnSpPr>
            <a:stCxn id="6" idx="3"/>
          </p:cNvCxnSpPr>
          <p:nvPr/>
        </p:nvCxnSpPr>
        <p:spPr>
          <a:xfrm>
            <a:off x="5714936" y="2904224"/>
            <a:ext cx="147012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线连接符 23"/>
          <p:cNvCxnSpPr>
            <a:stCxn id="6" idx="3"/>
            <a:endCxn id="13" idx="1"/>
          </p:cNvCxnSpPr>
          <p:nvPr/>
        </p:nvCxnSpPr>
        <p:spPr>
          <a:xfrm>
            <a:off x="5714936" y="2904224"/>
            <a:ext cx="147012" cy="456922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线连接符 27"/>
          <p:cNvCxnSpPr>
            <a:stCxn id="15" idx="3"/>
            <a:endCxn id="16" idx="1"/>
          </p:cNvCxnSpPr>
          <p:nvPr/>
        </p:nvCxnSpPr>
        <p:spPr>
          <a:xfrm flipV="1">
            <a:off x="5746996" y="3844933"/>
            <a:ext cx="114952" cy="456922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线连接符 30"/>
          <p:cNvCxnSpPr>
            <a:stCxn id="15" idx="3"/>
            <a:endCxn id="17" idx="1"/>
          </p:cNvCxnSpPr>
          <p:nvPr/>
        </p:nvCxnSpPr>
        <p:spPr>
          <a:xfrm>
            <a:off x="5746996" y="4301855"/>
            <a:ext cx="114952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线连接符 33"/>
          <p:cNvCxnSpPr>
            <a:stCxn id="15" idx="3"/>
            <a:endCxn id="18" idx="1"/>
          </p:cNvCxnSpPr>
          <p:nvPr/>
        </p:nvCxnSpPr>
        <p:spPr>
          <a:xfrm>
            <a:off x="5746996" y="4301855"/>
            <a:ext cx="114952" cy="456922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4119603" y="573868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0000FF"/>
                </a:solidFill>
              </a:rPr>
              <a:t>标准问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108169" y="5763066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>
                <a:solidFill>
                  <a:srgbClr val="0000FF"/>
                </a:solidFill>
              </a:rPr>
              <a:t>扩展问</a:t>
            </a:r>
            <a:r>
              <a:rPr kumimoji="1" lang="en-US" altLang="zh-CN" dirty="0">
                <a:solidFill>
                  <a:srgbClr val="0000FF"/>
                </a:solidFill>
              </a:rPr>
              <a:t>(</a:t>
            </a:r>
            <a:r>
              <a:rPr kumimoji="1" lang="zh-CN" altLang="en-US" dirty="0">
                <a:solidFill>
                  <a:srgbClr val="0000FF"/>
                </a:solidFill>
              </a:rPr>
              <a:t>相似问</a:t>
            </a:r>
            <a:r>
              <a:rPr kumimoji="1" lang="en-US" altLang="zh-CN" dirty="0">
                <a:solidFill>
                  <a:srgbClr val="0000FF"/>
                </a:solidFill>
              </a:rPr>
              <a:t>)</a:t>
            </a:r>
            <a:endParaRPr kumimoji="1" lang="zh-CN" altLang="en-US" dirty="0">
              <a:solidFill>
                <a:srgbClr val="0000FF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33859" y="568241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00FF"/>
                </a:solidFill>
              </a:rPr>
              <a:t>query</a:t>
            </a:r>
            <a:endParaRPr kumimoji="1"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40" name="直线连接符 39"/>
          <p:cNvCxnSpPr/>
          <p:nvPr/>
        </p:nvCxnSpPr>
        <p:spPr>
          <a:xfrm>
            <a:off x="4413504" y="4574111"/>
            <a:ext cx="173559" cy="1042651"/>
          </a:xfrm>
          <a:prstGeom prst="line">
            <a:avLst/>
          </a:prstGeom>
          <a:ln>
            <a:solidFill>
              <a:srgbClr val="0000FF"/>
            </a:solidFill>
            <a:prstDash val="dash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线连接符 41"/>
          <p:cNvCxnSpPr>
            <a:stCxn id="17" idx="2"/>
            <a:endCxn id="38" idx="0"/>
          </p:cNvCxnSpPr>
          <p:nvPr/>
        </p:nvCxnSpPr>
        <p:spPr>
          <a:xfrm>
            <a:off x="6531362" y="4486521"/>
            <a:ext cx="438582" cy="1276545"/>
          </a:xfrm>
          <a:prstGeom prst="line">
            <a:avLst/>
          </a:prstGeom>
          <a:ln>
            <a:solidFill>
              <a:srgbClr val="0000FF"/>
            </a:solidFill>
            <a:prstDash val="dash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>
            <a:endCxn id="39" idx="0"/>
          </p:cNvCxnSpPr>
          <p:nvPr/>
        </p:nvCxnSpPr>
        <p:spPr>
          <a:xfrm>
            <a:off x="1189084" y="3788663"/>
            <a:ext cx="1" cy="189374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矩形 50"/>
          <p:cNvSpPr/>
          <p:nvPr/>
        </p:nvSpPr>
        <p:spPr>
          <a:xfrm>
            <a:off x="3121152" y="2175045"/>
            <a:ext cx="5887811" cy="314910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0955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8437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不同的预训练模型</a:t>
            </a:r>
            <a:endParaRPr lang="en-US" altLang="zh-CN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BERT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TinyBERT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Sentence Transformer</a:t>
            </a: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523078"/>
              </p:ext>
            </p:extLst>
          </p:nvPr>
        </p:nvGraphicFramePr>
        <p:xfrm>
          <a:off x="350323" y="4818516"/>
          <a:ext cx="8177391" cy="1483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21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80738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Multilingual</a:t>
                      </a:r>
                      <a:r>
                        <a:rPr lang="en-US" altLang="zh-CN" baseline="0" dirty="0">
                          <a:solidFill>
                            <a:srgbClr val="FF0000"/>
                          </a:solidFill>
                        </a:rPr>
                        <a:t> BERT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88.5(+5.71)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95.53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97.29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Multilingual </a:t>
                      </a:r>
                      <a:r>
                        <a:rPr lang="en-US" altLang="zh-CN" dirty="0" err="1"/>
                        <a:t>TinyBERT</a:t>
                      </a:r>
                      <a:r>
                        <a:rPr lang="en-US" altLang="zh-CN" dirty="0"/>
                        <a:t> 6L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88.45(+5.66)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95.46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97.13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Multilingual Sent Transformer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87.50(+4.71)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94.48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96.41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83740"/>
              </p:ext>
            </p:extLst>
          </p:nvPr>
        </p:nvGraphicFramePr>
        <p:xfrm>
          <a:off x="350323" y="2805020"/>
          <a:ext cx="8177391" cy="1870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21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80738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386530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TextRNN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baseline="0" dirty="0"/>
                        <a:t>BERT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88.04(+5.21)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95.09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96.69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rgbClr val="FF0000"/>
                          </a:solidFill>
                        </a:rPr>
                        <a:t>TinyBERT</a:t>
                      </a:r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 6L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88.75(+5.96)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95.45</a:t>
                      </a:r>
                      <a:endParaRPr lang="ru-RU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97.09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TinyBERT</a:t>
                      </a:r>
                      <a:r>
                        <a:rPr lang="en-US" altLang="zh-CN" baseline="0" dirty="0"/>
                        <a:t> 4L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87.86(+5.07)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95.14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96.87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46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24345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Tricks</a:t>
            </a:r>
          </a:p>
          <a:p>
            <a:pPr lvl="1"/>
            <a:r>
              <a:rPr lang="en-US" altLang="zh-CN" b="1" dirty="0" err="1">
                <a:latin typeface="宋体" panose="02010600030101010101" pitchFamily="2" charset="-122"/>
                <a:ea typeface="宋体" panose="02010600030101010101" pitchFamily="2" charset="-122"/>
              </a:rPr>
              <a:t>Finetuning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on unlabeled data</a:t>
            </a:r>
          </a:p>
          <a:p>
            <a:pPr lvl="1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Discriminative training</a:t>
            </a:r>
          </a:p>
          <a:p>
            <a:pPr lvl="2"/>
            <a:endParaRPr lang="en-US" altLang="zh-CN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744025"/>
              </p:ext>
            </p:extLst>
          </p:nvPr>
        </p:nvGraphicFramePr>
        <p:xfrm>
          <a:off x="469489" y="2965332"/>
          <a:ext cx="8177391" cy="1849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21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80738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Multilingual</a:t>
                      </a:r>
                      <a:r>
                        <a:rPr lang="en-US" altLang="zh-CN" baseline="0" dirty="0"/>
                        <a:t> </a:t>
                      </a:r>
                      <a:r>
                        <a:rPr lang="en-US" altLang="zh-CN" dirty="0"/>
                        <a:t>BERT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88.5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95.53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97.29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+</a:t>
                      </a:r>
                      <a:r>
                        <a:rPr lang="en-US" altLang="zh-CN" dirty="0" err="1"/>
                        <a:t>Finetuning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89.26(+0.76)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96.11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97.52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+Discriminative</a:t>
                      </a:r>
                      <a:r>
                        <a:rPr lang="en-US" altLang="zh-CN" baseline="0" dirty="0"/>
                        <a:t> training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89.16(+0.66)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95.59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97.17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++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89.76(+1.26)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95.90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97.51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18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764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多语言验证</a:t>
            </a:r>
            <a:endParaRPr lang="en-US" altLang="zh-CN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调用翻译接口产生五种语言的伪数据用于验证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lvl="1"/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统一用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multilingual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BERT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tokenizer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365760" lvl="1" indent="0">
              <a:buFont typeface="Wingdings" panose="05000000000000000000" pitchFamily="2" charset="2"/>
              <a:buNone/>
            </a:pPr>
            <a:endParaRPr lang="en-US" altLang="zh-CN" dirty="0"/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322228"/>
              </p:ext>
            </p:extLst>
          </p:nvPr>
        </p:nvGraphicFramePr>
        <p:xfrm>
          <a:off x="350323" y="3672468"/>
          <a:ext cx="8177391" cy="1118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21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80738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TextRNN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+Word Piece</a:t>
                      </a:r>
                      <a:r>
                        <a:rPr lang="en-US" altLang="zh-CN" baseline="0" dirty="0"/>
                        <a:t> Tokenizer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83.49(+0.7)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94.66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96.83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8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实验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63255"/>
              </p:ext>
            </p:extLst>
          </p:nvPr>
        </p:nvGraphicFramePr>
        <p:xfrm>
          <a:off x="292203" y="1583981"/>
          <a:ext cx="8177391" cy="1849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21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80738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BM25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56.25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77.23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85.24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TextRNN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74.26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90.56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94.29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Multilingual</a:t>
                      </a:r>
                      <a:r>
                        <a:rPr lang="en-US" altLang="zh-CN" baseline="0" dirty="0">
                          <a:solidFill>
                            <a:srgbClr val="FF0000"/>
                          </a:solidFill>
                        </a:rPr>
                        <a:t> BERT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85.64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94.01</a:t>
                      </a:r>
                      <a:endParaRPr lang="ru-RU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96.24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Multilingual</a:t>
                      </a:r>
                      <a:r>
                        <a:rPr lang="en-US" altLang="zh-CN" baseline="0" dirty="0"/>
                        <a:t> </a:t>
                      </a:r>
                      <a:r>
                        <a:rPr lang="en-US" altLang="zh-CN" baseline="0" dirty="0" err="1"/>
                        <a:t>TinyBERT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84.87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93.44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95.96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69833"/>
              </p:ext>
            </p:extLst>
          </p:nvPr>
        </p:nvGraphicFramePr>
        <p:xfrm>
          <a:off x="292204" y="4464948"/>
          <a:ext cx="8177391" cy="1849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7821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480738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BM25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48.84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70.27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79.99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TextRNN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67.23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86.6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92.2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rgbClr val="FF0000"/>
                          </a:solidFill>
                        </a:rPr>
                        <a:t>Multilingual</a:t>
                      </a:r>
                      <a:r>
                        <a:rPr lang="en-US" altLang="zh-CN" baseline="0" dirty="0">
                          <a:solidFill>
                            <a:srgbClr val="FF0000"/>
                          </a:solidFill>
                        </a:rPr>
                        <a:t> BERT</a:t>
                      </a:r>
                      <a:endParaRPr lang="zh-CN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81.61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effectLst/>
                        </a:rPr>
                        <a:t>92</a:t>
                      </a:r>
                      <a:endParaRPr lang="ru-RU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rgbClr val="FF0000"/>
                          </a:solidFill>
                          <a:effectLst/>
                        </a:rPr>
                        <a:t>95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Multilingual</a:t>
                      </a:r>
                      <a:r>
                        <a:rPr lang="en-US" altLang="zh-CN" baseline="0" dirty="0"/>
                        <a:t> </a:t>
                      </a:r>
                      <a:r>
                        <a:rPr lang="en-US" altLang="zh-CN" baseline="0" dirty="0" err="1"/>
                        <a:t>TinyBERT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81.25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91.56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94.75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292203" y="1140002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EN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292203" y="398900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932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结论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7640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不同语言的</a:t>
            </a:r>
            <a:r>
              <a:rPr lang="en-US" altLang="zh-CN" b="1" dirty="0" err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TextRNN</a:t>
            </a:r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p@1</a:t>
            </a:r>
            <a:r>
              <a:rPr lang="zh-CN" altLang="en-US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差别比较大，但是都比初筛效果好很多</a:t>
            </a:r>
            <a:endParaRPr lang="en-US" altLang="zh-CN" b="1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dirty="0">
                <a:solidFill>
                  <a:srgbClr val="0000FF"/>
                </a:solidFill>
              </a:rPr>
              <a:t>预训练模型的效果比较稳定，</a:t>
            </a:r>
            <a:r>
              <a:rPr lang="en-US" altLang="zh-CN" dirty="0">
                <a:solidFill>
                  <a:srgbClr val="0000FF"/>
                </a:solidFill>
              </a:rPr>
              <a:t>p@1</a:t>
            </a:r>
            <a:r>
              <a:rPr lang="zh-CN" altLang="en-US" dirty="0">
                <a:solidFill>
                  <a:srgbClr val="0000FF"/>
                </a:solidFill>
              </a:rPr>
              <a:t>都在</a:t>
            </a:r>
            <a:r>
              <a:rPr lang="en-US" altLang="zh-CN" dirty="0">
                <a:solidFill>
                  <a:srgbClr val="0000FF"/>
                </a:solidFill>
              </a:rPr>
              <a:t>80%</a:t>
            </a:r>
            <a:r>
              <a:rPr lang="zh-CN" altLang="en-US" dirty="0">
                <a:solidFill>
                  <a:srgbClr val="0000FF"/>
                </a:solidFill>
              </a:rPr>
              <a:t>以上</a:t>
            </a:r>
            <a:endParaRPr lang="en-US" altLang="zh-CN" dirty="0">
              <a:solidFill>
                <a:srgbClr val="0000FF"/>
              </a:solidFill>
            </a:endParaRPr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980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更多尝试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5523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Attention</a:t>
            </a:r>
          </a:p>
          <a:p>
            <a:r>
              <a:rPr lang="zh-CN" altLang="en-US" dirty="0">
                <a:solidFill>
                  <a:srgbClr val="0000FF"/>
                </a:solidFill>
              </a:rPr>
              <a:t>更复杂的编码模型</a:t>
            </a:r>
            <a:endParaRPr lang="en-US" altLang="zh-CN" dirty="0">
              <a:solidFill>
                <a:srgbClr val="0000FF"/>
              </a:solidFill>
            </a:endParaRPr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381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更多尝试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5523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Attention</a:t>
            </a:r>
          </a:p>
          <a:p>
            <a:pPr lvl="1"/>
            <a:r>
              <a:rPr lang="zh-CN" altLang="en-US" dirty="0">
                <a:solidFill>
                  <a:srgbClr val="0000FF"/>
                </a:solidFill>
              </a:rPr>
              <a:t>候选句子向量作为</a:t>
            </a:r>
            <a:r>
              <a:rPr lang="en-US" altLang="zh-CN" dirty="0">
                <a:solidFill>
                  <a:srgbClr val="0000FF"/>
                </a:solidFill>
              </a:rPr>
              <a:t>q</a:t>
            </a:r>
            <a:r>
              <a:rPr lang="zh-CN" altLang="en-US" dirty="0">
                <a:solidFill>
                  <a:srgbClr val="0000FF"/>
                </a:solidFill>
              </a:rPr>
              <a:t>，</a:t>
            </a:r>
            <a:r>
              <a:rPr lang="en-US" altLang="zh-CN" dirty="0">
                <a:solidFill>
                  <a:srgbClr val="0000FF"/>
                </a:solidFill>
              </a:rPr>
              <a:t>query</a:t>
            </a:r>
            <a:r>
              <a:rPr lang="zh-CN" altLang="en-US" dirty="0">
                <a:solidFill>
                  <a:srgbClr val="0000FF"/>
                </a:solidFill>
              </a:rPr>
              <a:t>各个</a:t>
            </a:r>
            <a:r>
              <a:rPr lang="en-US" altLang="zh-CN" dirty="0">
                <a:solidFill>
                  <a:srgbClr val="0000FF"/>
                </a:solidFill>
              </a:rPr>
              <a:t>timestep</a:t>
            </a:r>
            <a:r>
              <a:rPr lang="zh-CN" altLang="en-US" dirty="0">
                <a:solidFill>
                  <a:srgbClr val="0000FF"/>
                </a:solidFill>
              </a:rPr>
              <a:t>的向量作为</a:t>
            </a:r>
            <a:r>
              <a:rPr lang="en-US" altLang="zh-CN" dirty="0">
                <a:solidFill>
                  <a:srgbClr val="0000FF"/>
                </a:solidFill>
              </a:rPr>
              <a:t>k</a:t>
            </a:r>
            <a:r>
              <a:rPr lang="zh-CN" altLang="en-US" dirty="0">
                <a:solidFill>
                  <a:srgbClr val="0000FF"/>
                </a:solidFill>
              </a:rPr>
              <a:t>和</a:t>
            </a:r>
            <a:r>
              <a:rPr lang="en-US" altLang="zh-CN" dirty="0">
                <a:solidFill>
                  <a:srgbClr val="0000FF"/>
                </a:solidFill>
              </a:rPr>
              <a:t>v</a:t>
            </a:r>
          </a:p>
          <a:p>
            <a:pPr lvl="1"/>
            <a:r>
              <a:rPr lang="en-US" altLang="zh-CN" dirty="0">
                <a:solidFill>
                  <a:srgbClr val="0000FF"/>
                </a:solidFill>
              </a:rPr>
              <a:t>multi-</a:t>
            </a:r>
            <a:r>
              <a:rPr lang="en-US" altLang="zh-CN" dirty="0" err="1">
                <a:solidFill>
                  <a:srgbClr val="0000FF"/>
                </a:solidFill>
              </a:rPr>
              <a:t>dimentional</a:t>
            </a:r>
            <a:r>
              <a:rPr lang="en-US" altLang="zh-CN" dirty="0">
                <a:solidFill>
                  <a:srgbClr val="0000FF"/>
                </a:solidFill>
              </a:rPr>
              <a:t> attention</a:t>
            </a:r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xmlns="" id="{E5771E15-112A-41FF-9F02-AAEB3F09EF96}"/>
              </a:ext>
            </a:extLst>
          </p:cNvPr>
          <p:cNvSpPr/>
          <p:nvPr/>
        </p:nvSpPr>
        <p:spPr>
          <a:xfrm>
            <a:off x="1311367" y="5054321"/>
            <a:ext cx="753626" cy="43207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err="1">
                <a:solidFill>
                  <a:schemeClr val="tx1"/>
                </a:solidFill>
              </a:rPr>
              <a:t>BiRNN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589B53AB-57F2-4A31-8CE0-B9CA6A0FA0FB}"/>
              </a:ext>
            </a:extLst>
          </p:cNvPr>
          <p:cNvSpPr/>
          <p:nvPr/>
        </p:nvSpPr>
        <p:spPr>
          <a:xfrm>
            <a:off x="2607604" y="5059344"/>
            <a:ext cx="753626" cy="43207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sz="1400" dirty="0" err="1">
                <a:solidFill>
                  <a:schemeClr val="tx1"/>
                </a:solidFill>
              </a:rPr>
              <a:t>BiRNN</a:t>
            </a:r>
            <a:endParaRPr lang="zh-CN" altLang="en-US" sz="1400" dirty="0">
              <a:solidFill>
                <a:schemeClr val="tx1"/>
              </a:solidFill>
            </a:endParaRPr>
          </a:p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0B1103FC-21B8-4796-B1F9-A64FD922D347}"/>
              </a:ext>
            </a:extLst>
          </p:cNvPr>
          <p:cNvSpPr/>
          <p:nvPr/>
        </p:nvSpPr>
        <p:spPr>
          <a:xfrm>
            <a:off x="3903842" y="5059344"/>
            <a:ext cx="753626" cy="43207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altLang="zh-CN" sz="1400" dirty="0" err="1">
                <a:solidFill>
                  <a:schemeClr val="tx1"/>
                </a:solidFill>
              </a:rPr>
              <a:t>BiRNN</a:t>
            </a:r>
            <a:endParaRPr lang="zh-CN" altLang="en-US" sz="1400" dirty="0">
              <a:solidFill>
                <a:schemeClr val="tx1"/>
              </a:solidFill>
            </a:endParaRPr>
          </a:p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xmlns="" id="{86BFDF61-B9CF-406E-B956-A7469C85C315}"/>
              </a:ext>
            </a:extLst>
          </p:cNvPr>
          <p:cNvCxnSpPr>
            <a:stCxn id="6" idx="3"/>
            <a:endCxn id="8" idx="1"/>
          </p:cNvCxnSpPr>
          <p:nvPr/>
        </p:nvCxnSpPr>
        <p:spPr>
          <a:xfrm>
            <a:off x="2064993" y="5270361"/>
            <a:ext cx="542611" cy="502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xmlns="" id="{50BAAB52-22C7-4284-BD95-8C42690000E4}"/>
              </a:ext>
            </a:extLst>
          </p:cNvPr>
          <p:cNvCxnSpPr/>
          <p:nvPr/>
        </p:nvCxnSpPr>
        <p:spPr>
          <a:xfrm>
            <a:off x="3361231" y="5265337"/>
            <a:ext cx="542611" cy="502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xmlns="" id="{DFCEA071-EE1C-4E7D-9D56-4A5D7B6950A0}"/>
                  </a:ext>
                </a:extLst>
              </p:cNvPr>
              <p:cNvSpPr txBox="1"/>
              <p:nvPr/>
            </p:nvSpPr>
            <p:spPr>
              <a:xfrm>
                <a:off x="1326382" y="5814153"/>
                <a:ext cx="7235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DFCEA071-EE1C-4E7D-9D56-4A5D7B695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382" y="5814153"/>
                <a:ext cx="723596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xmlns="" id="{B1EDAEFE-BCD6-459B-9050-7AD65A8BA515}"/>
                  </a:ext>
                </a:extLst>
              </p:cNvPr>
              <p:cNvSpPr txBox="1"/>
              <p:nvPr/>
            </p:nvSpPr>
            <p:spPr>
              <a:xfrm>
                <a:off x="2622619" y="5825752"/>
                <a:ext cx="7235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B1EDAEFE-BCD6-459B-9050-7AD65A8BA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619" y="5825752"/>
                <a:ext cx="723596" cy="369332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xmlns="" id="{9A09E8CC-C20B-417B-B349-20A71DA1060F}"/>
                  </a:ext>
                </a:extLst>
              </p:cNvPr>
              <p:cNvSpPr txBox="1"/>
              <p:nvPr/>
            </p:nvSpPr>
            <p:spPr>
              <a:xfrm>
                <a:off x="3918857" y="5837351"/>
                <a:ext cx="7235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文本框 18">
                <a:extLst>
                  <a:ext uri="{FF2B5EF4-FFF2-40B4-BE49-F238E27FC236}">
                    <a16:creationId xmlns:a16="http://schemas.microsoft.com/office/drawing/2014/main" id="{9A09E8CC-C20B-417B-B349-20A71DA10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857" y="5837351"/>
                <a:ext cx="723596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xmlns="" id="{8C6405CD-0D94-4E50-ACEB-26E07584D744}"/>
              </a:ext>
            </a:extLst>
          </p:cNvPr>
          <p:cNvCxnSpPr>
            <a:cxnSpLocks/>
            <a:stCxn id="15" idx="0"/>
            <a:endCxn id="6" idx="2"/>
          </p:cNvCxnSpPr>
          <p:nvPr/>
        </p:nvCxnSpPr>
        <p:spPr>
          <a:xfrm flipV="1">
            <a:off x="1688180" y="5486400"/>
            <a:ext cx="0" cy="3277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xmlns="" id="{CEE7BE24-7DC4-4288-8F59-2E81FEB534DB}"/>
              </a:ext>
            </a:extLst>
          </p:cNvPr>
          <p:cNvCxnSpPr>
            <a:cxnSpLocks/>
            <a:stCxn id="17" idx="0"/>
            <a:endCxn id="8" idx="2"/>
          </p:cNvCxnSpPr>
          <p:nvPr/>
        </p:nvCxnSpPr>
        <p:spPr>
          <a:xfrm flipV="1">
            <a:off x="2984417" y="5491423"/>
            <a:ext cx="0" cy="334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xmlns="" id="{5AD2B451-4932-48E2-B8E6-697FA2D09445}"/>
              </a:ext>
            </a:extLst>
          </p:cNvPr>
          <p:cNvCxnSpPr>
            <a:cxnSpLocks/>
            <a:stCxn id="19" idx="0"/>
            <a:endCxn id="10" idx="2"/>
          </p:cNvCxnSpPr>
          <p:nvPr/>
        </p:nvCxnSpPr>
        <p:spPr>
          <a:xfrm flipV="1">
            <a:off x="4280655" y="5491423"/>
            <a:ext cx="0" cy="3459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xmlns="" id="{0F9E3770-757E-46E9-8D31-0DE530F20AD4}"/>
              </a:ext>
            </a:extLst>
          </p:cNvPr>
          <p:cNvCxnSpPr>
            <a:cxnSpLocks/>
            <a:stCxn id="6" idx="0"/>
            <a:endCxn id="47" idx="2"/>
          </p:cNvCxnSpPr>
          <p:nvPr/>
        </p:nvCxnSpPr>
        <p:spPr>
          <a:xfrm flipV="1">
            <a:off x="1688180" y="4754545"/>
            <a:ext cx="0" cy="2997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xmlns="" id="{36C7D30A-003F-43CD-B9F5-9AF01A9C9640}"/>
              </a:ext>
            </a:extLst>
          </p:cNvPr>
          <p:cNvCxnSpPr>
            <a:cxnSpLocks/>
            <a:stCxn id="8" idx="0"/>
            <a:endCxn id="50" idx="2"/>
          </p:cNvCxnSpPr>
          <p:nvPr/>
        </p:nvCxnSpPr>
        <p:spPr>
          <a:xfrm flipH="1" flipV="1">
            <a:off x="2984416" y="4754545"/>
            <a:ext cx="1" cy="3047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>
            <a:extLst>
              <a:ext uri="{FF2B5EF4-FFF2-40B4-BE49-F238E27FC236}">
                <a16:creationId xmlns:a16="http://schemas.microsoft.com/office/drawing/2014/main" xmlns="" id="{34360533-70D7-4B22-84C7-4D221D4F556B}"/>
              </a:ext>
            </a:extLst>
          </p:cNvPr>
          <p:cNvCxnSpPr>
            <a:cxnSpLocks/>
            <a:stCxn id="10" idx="0"/>
            <a:endCxn id="52" idx="2"/>
          </p:cNvCxnSpPr>
          <p:nvPr/>
        </p:nvCxnSpPr>
        <p:spPr>
          <a:xfrm flipH="1" flipV="1">
            <a:off x="4280652" y="4754544"/>
            <a:ext cx="3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xmlns="" id="{BD364D0A-A437-4207-A252-EAB5D5947FE2}"/>
                  </a:ext>
                </a:extLst>
              </p:cNvPr>
              <p:cNvSpPr/>
              <p:nvPr/>
            </p:nvSpPr>
            <p:spPr>
              <a:xfrm>
                <a:off x="1311367" y="4322466"/>
                <a:ext cx="753626" cy="4320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BD364D0A-A437-4207-A252-EAB5D5947F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367" y="4322466"/>
                <a:ext cx="753626" cy="43207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xmlns="" id="{A1F58E43-74A1-4A1F-815A-11762662F76C}"/>
                  </a:ext>
                </a:extLst>
              </p:cNvPr>
              <p:cNvSpPr/>
              <p:nvPr/>
            </p:nvSpPr>
            <p:spPr>
              <a:xfrm>
                <a:off x="2607603" y="4322466"/>
                <a:ext cx="753626" cy="4320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A1F58E43-74A1-4A1F-815A-11762662F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603" y="4322466"/>
                <a:ext cx="753626" cy="43207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xmlns="" id="{E97EF020-21AA-4378-8AB6-4851D702D9D4}"/>
                  </a:ext>
                </a:extLst>
              </p:cNvPr>
              <p:cNvSpPr/>
              <p:nvPr/>
            </p:nvSpPr>
            <p:spPr>
              <a:xfrm>
                <a:off x="3903839" y="4322465"/>
                <a:ext cx="753626" cy="4320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altLang="zh-CN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E97EF020-21AA-4378-8AB6-4851D702D9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839" y="4322465"/>
                <a:ext cx="753626" cy="4320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xmlns="" id="{0B2A1176-179A-4C98-B2F3-F15B43085612}"/>
                  </a:ext>
                </a:extLst>
              </p:cNvPr>
              <p:cNvSpPr/>
              <p:nvPr/>
            </p:nvSpPr>
            <p:spPr>
              <a:xfrm>
                <a:off x="6086006" y="3049308"/>
                <a:ext cx="970114" cy="3506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𝑎𝑛𝑑𝑖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𝑣𝑒𝑐</m:t>
                      </m:r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id="{0B2A1176-179A-4C98-B2F3-F15B430856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006" y="3049308"/>
                <a:ext cx="970114" cy="3506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直接箭头连接符 62">
            <a:extLst>
              <a:ext uri="{FF2B5EF4-FFF2-40B4-BE49-F238E27FC236}">
                <a16:creationId xmlns:a16="http://schemas.microsoft.com/office/drawing/2014/main" xmlns="" id="{F81F91EA-F775-45FD-B7DA-EE2192F96778}"/>
              </a:ext>
            </a:extLst>
          </p:cNvPr>
          <p:cNvCxnSpPr>
            <a:stCxn id="61" idx="2"/>
            <a:endCxn id="47" idx="0"/>
          </p:cNvCxnSpPr>
          <p:nvPr/>
        </p:nvCxnSpPr>
        <p:spPr>
          <a:xfrm flipH="1">
            <a:off x="1688180" y="3399928"/>
            <a:ext cx="4882883" cy="92253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>
            <a:extLst>
              <a:ext uri="{FF2B5EF4-FFF2-40B4-BE49-F238E27FC236}">
                <a16:creationId xmlns:a16="http://schemas.microsoft.com/office/drawing/2014/main" xmlns="" id="{F8CD74EF-8BCE-4DCE-A99E-825EB26D5824}"/>
              </a:ext>
            </a:extLst>
          </p:cNvPr>
          <p:cNvCxnSpPr>
            <a:cxnSpLocks/>
            <a:stCxn id="61" idx="2"/>
            <a:endCxn id="50" idx="0"/>
          </p:cNvCxnSpPr>
          <p:nvPr/>
        </p:nvCxnSpPr>
        <p:spPr>
          <a:xfrm flipH="1">
            <a:off x="2984416" y="3399928"/>
            <a:ext cx="3586647" cy="92253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>
            <a:extLst>
              <a:ext uri="{FF2B5EF4-FFF2-40B4-BE49-F238E27FC236}">
                <a16:creationId xmlns:a16="http://schemas.microsoft.com/office/drawing/2014/main" xmlns="" id="{39F50B3D-6AC6-4D7F-8EA0-B4DF90A720F6}"/>
              </a:ext>
            </a:extLst>
          </p:cNvPr>
          <p:cNvCxnSpPr>
            <a:cxnSpLocks/>
            <a:stCxn id="61" idx="2"/>
            <a:endCxn id="52" idx="0"/>
          </p:cNvCxnSpPr>
          <p:nvPr/>
        </p:nvCxnSpPr>
        <p:spPr>
          <a:xfrm flipH="1">
            <a:off x="4280652" y="3399928"/>
            <a:ext cx="2290411" cy="92253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>
            <a:extLst>
              <a:ext uri="{FF2B5EF4-FFF2-40B4-BE49-F238E27FC236}">
                <a16:creationId xmlns:a16="http://schemas.microsoft.com/office/drawing/2014/main" xmlns="" id="{502BD3E9-1351-4564-BDB2-ECB97DC2237C}"/>
              </a:ext>
            </a:extLst>
          </p:cNvPr>
          <p:cNvCxnSpPr>
            <a:cxnSpLocks/>
            <a:stCxn id="47" idx="0"/>
            <a:endCxn id="74" idx="2"/>
          </p:cNvCxnSpPr>
          <p:nvPr/>
        </p:nvCxnSpPr>
        <p:spPr>
          <a:xfrm flipV="1">
            <a:off x="1688180" y="3572423"/>
            <a:ext cx="1369815" cy="750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矩形 73">
                <a:extLst>
                  <a:ext uri="{FF2B5EF4-FFF2-40B4-BE49-F238E27FC236}">
                    <a16:creationId xmlns:a16="http://schemas.microsoft.com/office/drawing/2014/main" xmlns="" id="{E5137D44-BCF9-4684-AEB2-DB58F5A366EC}"/>
                  </a:ext>
                </a:extLst>
              </p:cNvPr>
              <p:cNvSpPr/>
              <p:nvPr/>
            </p:nvSpPr>
            <p:spPr>
              <a:xfrm>
                <a:off x="2409877" y="3140344"/>
                <a:ext cx="1296236" cy="4320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𝑒𝑖𝑔h𝑡𝑒𝑑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𝑠𝑢𝑚</m:t>
                      </m:r>
                    </m:oMath>
                  </m:oMathPara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矩形 73">
                <a:extLst>
                  <a:ext uri="{FF2B5EF4-FFF2-40B4-BE49-F238E27FC236}">
                    <a16:creationId xmlns:a16="http://schemas.microsoft.com/office/drawing/2014/main" id="{E5137D44-BCF9-4684-AEB2-DB58F5A366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877" y="3140344"/>
                <a:ext cx="1296236" cy="43207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38100" dist="30000" dir="5400000" rotWithShape="0">
                  <a:srgbClr val="000000">
                    <a:alpha val="0"/>
                  </a:srgbClr>
                </a:outerShdw>
              </a:effec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接箭头连接符 77">
            <a:extLst>
              <a:ext uri="{FF2B5EF4-FFF2-40B4-BE49-F238E27FC236}">
                <a16:creationId xmlns:a16="http://schemas.microsoft.com/office/drawing/2014/main" xmlns="" id="{B291B16F-BC7F-4371-B547-CF1111B97D0B}"/>
              </a:ext>
            </a:extLst>
          </p:cNvPr>
          <p:cNvCxnSpPr>
            <a:cxnSpLocks/>
            <a:stCxn id="50" idx="0"/>
            <a:endCxn id="74" idx="2"/>
          </p:cNvCxnSpPr>
          <p:nvPr/>
        </p:nvCxnSpPr>
        <p:spPr>
          <a:xfrm flipV="1">
            <a:off x="2984416" y="3572423"/>
            <a:ext cx="73579" cy="750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>
            <a:extLst>
              <a:ext uri="{FF2B5EF4-FFF2-40B4-BE49-F238E27FC236}">
                <a16:creationId xmlns:a16="http://schemas.microsoft.com/office/drawing/2014/main" xmlns="" id="{A4F32560-4F61-4E1A-BADB-EB193C266BE6}"/>
              </a:ext>
            </a:extLst>
          </p:cNvPr>
          <p:cNvCxnSpPr>
            <a:cxnSpLocks/>
            <a:stCxn id="52" idx="0"/>
            <a:endCxn id="74" idx="2"/>
          </p:cNvCxnSpPr>
          <p:nvPr/>
        </p:nvCxnSpPr>
        <p:spPr>
          <a:xfrm flipH="1" flipV="1">
            <a:off x="3057995" y="3572423"/>
            <a:ext cx="1222657" cy="7500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1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更多尝试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5523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Attention</a:t>
            </a:r>
          </a:p>
          <a:p>
            <a:pPr lvl="1"/>
            <a:r>
              <a:rPr lang="zh-CN" altLang="en-US" dirty="0">
                <a:solidFill>
                  <a:srgbClr val="0000FF"/>
                </a:solidFill>
              </a:rPr>
              <a:t>候选句子向量作为</a:t>
            </a:r>
            <a:r>
              <a:rPr lang="en-US" altLang="zh-CN" dirty="0">
                <a:solidFill>
                  <a:srgbClr val="0000FF"/>
                </a:solidFill>
              </a:rPr>
              <a:t>q</a:t>
            </a:r>
            <a:r>
              <a:rPr lang="zh-CN" altLang="en-US" dirty="0">
                <a:solidFill>
                  <a:srgbClr val="0000FF"/>
                </a:solidFill>
              </a:rPr>
              <a:t>，</a:t>
            </a:r>
            <a:r>
              <a:rPr lang="en-US" altLang="zh-CN" dirty="0">
                <a:solidFill>
                  <a:srgbClr val="0000FF"/>
                </a:solidFill>
              </a:rPr>
              <a:t>query</a:t>
            </a:r>
            <a:r>
              <a:rPr lang="zh-CN" altLang="en-US" dirty="0">
                <a:solidFill>
                  <a:srgbClr val="0000FF"/>
                </a:solidFill>
              </a:rPr>
              <a:t>各个</a:t>
            </a:r>
            <a:r>
              <a:rPr lang="en-US" altLang="zh-CN" dirty="0">
                <a:solidFill>
                  <a:srgbClr val="0000FF"/>
                </a:solidFill>
              </a:rPr>
              <a:t>timestep</a:t>
            </a:r>
            <a:r>
              <a:rPr lang="zh-CN" altLang="en-US" dirty="0">
                <a:solidFill>
                  <a:srgbClr val="0000FF"/>
                </a:solidFill>
              </a:rPr>
              <a:t>的向量作为</a:t>
            </a:r>
            <a:r>
              <a:rPr lang="en-US" altLang="zh-CN" dirty="0">
                <a:solidFill>
                  <a:srgbClr val="0000FF"/>
                </a:solidFill>
              </a:rPr>
              <a:t>k</a:t>
            </a:r>
            <a:r>
              <a:rPr lang="zh-CN" altLang="en-US" dirty="0">
                <a:solidFill>
                  <a:srgbClr val="0000FF"/>
                </a:solidFill>
              </a:rPr>
              <a:t>和</a:t>
            </a:r>
            <a:r>
              <a:rPr lang="en-US" altLang="zh-CN" dirty="0">
                <a:solidFill>
                  <a:srgbClr val="0000FF"/>
                </a:solidFill>
              </a:rPr>
              <a:t>v</a:t>
            </a:r>
          </a:p>
          <a:p>
            <a:pPr lvl="1"/>
            <a:r>
              <a:rPr lang="en-US" altLang="zh-CN" dirty="0">
                <a:solidFill>
                  <a:srgbClr val="0000FF"/>
                </a:solidFill>
              </a:rPr>
              <a:t>multi-</a:t>
            </a:r>
            <a:r>
              <a:rPr lang="en-US" altLang="zh-CN" dirty="0" err="1">
                <a:solidFill>
                  <a:srgbClr val="0000FF"/>
                </a:solidFill>
              </a:rPr>
              <a:t>dimentional</a:t>
            </a:r>
            <a:r>
              <a:rPr lang="en-US" altLang="zh-CN" dirty="0">
                <a:solidFill>
                  <a:srgbClr val="0000FF"/>
                </a:solidFill>
              </a:rPr>
              <a:t> attention</a:t>
            </a:r>
          </a:p>
          <a:p>
            <a:pPr lvl="3"/>
            <a:endParaRPr lang="en-US" altLang="zh-CN" dirty="0">
              <a:solidFill>
                <a:srgbClr val="0000FF"/>
              </a:solidFill>
            </a:endParaRPr>
          </a:p>
          <a:p>
            <a:pPr lvl="2"/>
            <a:endParaRPr lang="en-US" altLang="zh-CN" dirty="0">
              <a:solidFill>
                <a:srgbClr val="0000FF"/>
              </a:solidFill>
            </a:endParaRPr>
          </a:p>
          <a:p>
            <a:pPr lvl="1"/>
            <a:endParaRPr lang="en-US" altLang="zh-CN" dirty="0">
              <a:solidFill>
                <a:srgbClr val="0000FF"/>
              </a:solidFill>
            </a:endParaRPr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xmlns="" id="{C90D6AAF-0914-4C1E-BDA7-7749D40A1B48}"/>
                  </a:ext>
                </a:extLst>
              </p:cNvPr>
              <p:cNvSpPr txBox="1"/>
              <p:nvPr/>
            </p:nvSpPr>
            <p:spPr>
              <a:xfrm>
                <a:off x="773723" y="2964264"/>
                <a:ext cx="7817618" cy="1759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/>
                  <a:t>Dot-product attention:</a:t>
                </a:r>
              </a:p>
              <a:p>
                <a:r>
                  <a:rPr lang="en-US" altLang="zh-CN" dirty="0"/>
                  <a:t>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𝑤𝑒𝑖𝑔h𝑡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𝑞𝑘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b="0" dirty="0"/>
              </a:p>
              <a:p>
                <a:r>
                  <a:rPr lang="en-US" altLang="zh-CN" dirty="0"/>
                  <a:t>Additive attention:</a:t>
                </a:r>
              </a:p>
              <a:p>
                <a:r>
                  <a:rPr lang="en-US" altLang="zh-CN" dirty="0"/>
                  <a:t>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𝑤𝑒𝑖𝑔h𝑡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b="0" i="1" smtClean="0"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CN" b="0" i="1" smtClean="0">
                            <a:latin typeface="Cambria Math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 </m:t>
                    </m:r>
                    <m:sSup>
                      <m:sSupPr>
                        <m:ctrlPr>
                          <a:rPr lang="en-US" altLang="zh-CN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dirty="0">
                        <a:latin typeface="Cambria Math" panose="02040503050406030204" pitchFamily="18" charset="0"/>
                      </a:rPr>
                      <m:t>ϵ</m:t>
                    </m:r>
                    <m:sSup>
                      <m:sSupPr>
                        <m:ctrlPr>
                          <a:rPr lang="en-US" altLang="zh-CN" i="1" dirty="0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∗1</m:t>
                        </m:r>
                      </m:sup>
                    </m:sSup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dirty="0">
                        <a:latin typeface="Cambria Math" panose="02040503050406030204" pitchFamily="18" charset="0"/>
                      </a:rPr>
                      <m:t>ϵ</m:t>
                    </m:r>
                    <m:sSup>
                      <m:sSupPr>
                        <m:ctrlPr>
                          <a:rPr lang="en-US" altLang="zh-CN" i="1" dirty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altLang="zh-CN" dirty="0"/>
                  <a:t> </a:t>
                </a:r>
              </a:p>
              <a:p>
                <a:r>
                  <a:rPr lang="en-US" altLang="zh-CN" dirty="0"/>
                  <a:t>Multi-</a:t>
                </a:r>
                <a:r>
                  <a:rPr lang="en-US" altLang="zh-CN" dirty="0" err="1"/>
                  <a:t>dimentional</a:t>
                </a:r>
                <a:r>
                  <a:rPr lang="en-US" altLang="zh-CN" dirty="0"/>
                  <a:t> attention:</a:t>
                </a:r>
              </a:p>
              <a:p>
                <a:r>
                  <a:rPr lang="en-US" altLang="zh-CN" dirty="0"/>
                  <a:t>	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𝑤𝑒𝑖𝑔h𝑡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b="0" i="1" smtClean="0">
                        <a:latin typeface="Cambria Math" panose="02040503050406030204" pitchFamily="18" charset="0"/>
                      </a:rPr>
                      <m:t>σ</m:t>
                    </m:r>
                    <m:d>
                      <m:dPr>
                        <m:ctrlPr>
                          <a:rPr lang="en-US" altLang="zh-CN" b="0" i="1" smtClean="0">
                            <a:latin typeface="Cambria Math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m:rPr>
                        <m:sty m:val="p"/>
                      </m:rPr>
                      <a:rPr lang="en-US" altLang="zh-CN" dirty="0">
                        <a:latin typeface="Cambria Math" panose="02040503050406030204" pitchFamily="18" charset="0"/>
                      </a:rPr>
                      <m:t>ϵ</m:t>
                    </m:r>
                    <m:sSup>
                      <m:sSupPr>
                        <m:ctrlPr>
                          <a:rPr lang="en-US" altLang="zh-CN" i="1" dirty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</m:sSup>
                  </m:oMath>
                </a14:m>
                <a:endParaRPr lang="en-US" altLang="zh-CN" dirty="0"/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C90D6AAF-0914-4C1E-BDA7-7749D40A1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723" y="2964264"/>
                <a:ext cx="7817618" cy="1759264"/>
              </a:xfrm>
              <a:prstGeom prst="rect">
                <a:avLst/>
              </a:prstGeom>
              <a:blipFill>
                <a:blip r:embed="rId3"/>
                <a:stretch>
                  <a:fillRect l="-702" t="-1730" b="-27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271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更多尝试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5523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Attention</a:t>
            </a:r>
          </a:p>
          <a:p>
            <a:pPr lvl="1"/>
            <a:r>
              <a:rPr lang="zh-CN" altLang="en-US" dirty="0">
                <a:solidFill>
                  <a:srgbClr val="0000FF"/>
                </a:solidFill>
              </a:rPr>
              <a:t>实验结果</a:t>
            </a:r>
            <a:endParaRPr lang="en-US" altLang="zh-CN" dirty="0">
              <a:solidFill>
                <a:srgbClr val="0000FF"/>
              </a:solidFill>
            </a:endParaRPr>
          </a:p>
          <a:p>
            <a:pPr lvl="2"/>
            <a:endParaRPr lang="en-US" altLang="zh-CN" dirty="0">
              <a:solidFill>
                <a:srgbClr val="0000FF"/>
              </a:solidFill>
            </a:endParaRPr>
          </a:p>
          <a:p>
            <a:pPr lvl="1"/>
            <a:endParaRPr lang="en-US" altLang="zh-CN" dirty="0">
              <a:solidFill>
                <a:srgbClr val="0000FF"/>
              </a:solidFill>
            </a:endParaRPr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622D6A98-1A69-4575-8E0F-33C4C9879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49490"/>
              </p:ext>
            </p:extLst>
          </p:nvPr>
        </p:nvGraphicFramePr>
        <p:xfrm>
          <a:off x="964644" y="2608261"/>
          <a:ext cx="6821876" cy="2215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1555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647929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477108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295284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38653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max pooling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avg</a:t>
                      </a:r>
                      <a:r>
                        <a:rPr lang="en-US" altLang="zh-CN" baseline="0" dirty="0"/>
                        <a:t> pooling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80.10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92.86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effectLst/>
                        </a:rPr>
                        <a:t>95.82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avg pooling + dot attn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effectLst/>
                        </a:rPr>
                        <a:t>81.26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93.89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96.43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777612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avg pooling + add attn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effectLst/>
                        </a:rPr>
                        <a:t>81.19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93.76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96.28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7569908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avg pooling + multi attn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effectLst/>
                        </a:rPr>
                        <a:t>81.41</a:t>
                      </a:r>
                      <a:endParaRPr lang="sk-SK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93.89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effectLst/>
                        </a:rPr>
                        <a:t>96.48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9897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9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更多尝试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2166368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3"/>
          <p:cNvSpPr txBox="1">
            <a:spLocks/>
          </p:cNvSpPr>
          <p:nvPr/>
        </p:nvSpPr>
        <p:spPr>
          <a:xfrm>
            <a:off x="350323" y="1040128"/>
            <a:ext cx="8415725" cy="15523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6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0" sz="22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Times" panose="02020603060405020304" pitchFamily="18" charset="0"/>
                <a:ea typeface="+mn-ea"/>
                <a:cs typeface="Lucida San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rgbClr val="0000FF"/>
                </a:solidFill>
              </a:rPr>
              <a:t>更复杂的编码模型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r>
              <a:rPr lang="zh-CN" altLang="en-US" dirty="0">
                <a:solidFill>
                  <a:srgbClr val="0000FF"/>
                </a:solidFill>
              </a:rPr>
              <a:t>不同的编码结构</a:t>
            </a:r>
            <a:endParaRPr lang="en-US" altLang="zh-CN" dirty="0">
              <a:solidFill>
                <a:srgbClr val="0000FF"/>
              </a:solidFill>
            </a:endParaRPr>
          </a:p>
          <a:p>
            <a:pPr lvl="2"/>
            <a:r>
              <a:rPr lang="en-US" altLang="zh-CN" dirty="0">
                <a:solidFill>
                  <a:srgbClr val="0000FF"/>
                </a:solidFill>
              </a:rPr>
              <a:t>self-attention</a:t>
            </a:r>
            <a:r>
              <a:rPr lang="zh-CN" altLang="en-US" dirty="0">
                <a:solidFill>
                  <a:srgbClr val="0000FF"/>
                </a:solidFill>
              </a:rPr>
              <a:t>、</a:t>
            </a:r>
            <a:r>
              <a:rPr lang="en-US" altLang="zh-CN" dirty="0">
                <a:solidFill>
                  <a:srgbClr val="0000FF"/>
                </a:solidFill>
              </a:rPr>
              <a:t>highway LSTM</a:t>
            </a:r>
            <a:r>
              <a:rPr lang="zh-CN" altLang="en-US" dirty="0">
                <a:solidFill>
                  <a:srgbClr val="0000FF"/>
                </a:solidFill>
              </a:rPr>
              <a:t>等等</a:t>
            </a:r>
            <a:endParaRPr lang="en-US" altLang="zh-CN" dirty="0">
              <a:solidFill>
                <a:srgbClr val="0000FF"/>
              </a:solidFill>
            </a:endParaRPr>
          </a:p>
          <a:p>
            <a:pPr marL="0" indent="0">
              <a:buFont typeface="Wingdings"/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Font typeface="Wingdings"/>
              <a:buNone/>
            </a:pP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C405213C-BBF1-4307-AFF5-05E761DE2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512" y="2592475"/>
            <a:ext cx="4971429" cy="3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Pipline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圆角矩形 7"/>
          <p:cNvSpPr/>
          <p:nvPr/>
        </p:nvSpPr>
        <p:spPr>
          <a:xfrm>
            <a:off x="2523744" y="1560576"/>
            <a:ext cx="1255776" cy="633984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>
                <a:solidFill>
                  <a:schemeClr val="tx1"/>
                </a:solidFill>
              </a:rPr>
              <a:t>预处理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028931" y="169290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00FF"/>
                </a:solidFill>
              </a:rPr>
              <a:t>query</a:t>
            </a:r>
            <a:endParaRPr kumimoji="1"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12" name="直线箭头连接符 11"/>
          <p:cNvCxnSpPr>
            <a:stCxn id="20" idx="3"/>
            <a:endCxn id="8" idx="1"/>
          </p:cNvCxnSpPr>
          <p:nvPr/>
        </p:nvCxnSpPr>
        <p:spPr>
          <a:xfrm>
            <a:off x="1739382" y="1877568"/>
            <a:ext cx="7843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4882896" y="1560576"/>
            <a:ext cx="1255776" cy="633984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solidFill>
                  <a:schemeClr val="tx1"/>
                </a:solidFill>
              </a:rPr>
              <a:t>初筛</a:t>
            </a:r>
          </a:p>
        </p:txBody>
      </p:sp>
      <p:cxnSp>
        <p:nvCxnSpPr>
          <p:cNvPr id="22" name="直线箭头连接符 21"/>
          <p:cNvCxnSpPr>
            <a:stCxn id="8" idx="3"/>
            <a:endCxn id="21" idx="1"/>
          </p:cNvCxnSpPr>
          <p:nvPr/>
        </p:nvCxnSpPr>
        <p:spPr>
          <a:xfrm>
            <a:off x="3779520" y="1877568"/>
            <a:ext cx="110337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线箭头连接符 23"/>
          <p:cNvCxnSpPr>
            <a:stCxn id="21" idx="2"/>
          </p:cNvCxnSpPr>
          <p:nvPr/>
        </p:nvCxnSpPr>
        <p:spPr>
          <a:xfrm>
            <a:off x="5510784" y="2194560"/>
            <a:ext cx="0" cy="7315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4919472" y="292608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>
                <a:solidFill>
                  <a:srgbClr val="0000FF"/>
                </a:solidFill>
              </a:rPr>
              <a:t>candidates</a:t>
            </a:r>
            <a:endParaRPr kumimoji="1" lang="zh-CN" altLang="en-US" dirty="0">
              <a:solidFill>
                <a:srgbClr val="0000FF"/>
              </a:solidFill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4901184" y="3919728"/>
            <a:ext cx="1255776" cy="633984"/>
          </a:xfrm>
          <a:prstGeom prst="roundRect">
            <a:avLst/>
          </a:prstGeom>
          <a:noFill/>
          <a:ln>
            <a:solidFill>
              <a:srgbClr val="0000FF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>
                <a:solidFill>
                  <a:srgbClr val="0000FF"/>
                </a:solidFill>
              </a:rPr>
              <a:t>精排模型</a:t>
            </a:r>
          </a:p>
        </p:txBody>
      </p:sp>
      <p:cxnSp>
        <p:nvCxnSpPr>
          <p:cNvPr id="30" name="直线箭头连接符 29"/>
          <p:cNvCxnSpPr>
            <a:stCxn id="27" idx="2"/>
            <a:endCxn id="29" idx="0"/>
          </p:cNvCxnSpPr>
          <p:nvPr/>
        </p:nvCxnSpPr>
        <p:spPr>
          <a:xfrm>
            <a:off x="5529072" y="3295412"/>
            <a:ext cx="0" cy="6243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4937760" y="524813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dirty="0">
                <a:solidFill>
                  <a:srgbClr val="0000FF"/>
                </a:solidFill>
              </a:rPr>
              <a:t>Top</a:t>
            </a:r>
            <a:r>
              <a:rPr kumimoji="1" lang="zh-CN" altLang="en-US" dirty="0">
                <a:solidFill>
                  <a:srgbClr val="0000FF"/>
                </a:solidFill>
              </a:rPr>
              <a:t> </a:t>
            </a:r>
            <a:r>
              <a:rPr kumimoji="1" lang="en-US" altLang="zh-CN" dirty="0">
                <a:solidFill>
                  <a:srgbClr val="0000FF"/>
                </a:solidFill>
              </a:rPr>
              <a:t>k</a:t>
            </a:r>
            <a:endParaRPr kumimoji="1" lang="zh-CN" altLang="en-US" dirty="0">
              <a:solidFill>
                <a:srgbClr val="0000FF"/>
              </a:solidFill>
            </a:endParaRPr>
          </a:p>
        </p:txBody>
      </p:sp>
      <p:cxnSp>
        <p:nvCxnSpPr>
          <p:cNvPr id="36" name="直线箭头连接符 35"/>
          <p:cNvCxnSpPr>
            <a:stCxn id="29" idx="2"/>
            <a:endCxn id="35" idx="0"/>
          </p:cNvCxnSpPr>
          <p:nvPr/>
        </p:nvCxnSpPr>
        <p:spPr>
          <a:xfrm>
            <a:off x="5529072" y="4553712"/>
            <a:ext cx="18288" cy="694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线箭头连接符 38"/>
          <p:cNvCxnSpPr>
            <a:stCxn id="8" idx="2"/>
            <a:endCxn id="29" idx="1"/>
          </p:cNvCxnSpPr>
          <p:nvPr/>
        </p:nvCxnSpPr>
        <p:spPr>
          <a:xfrm>
            <a:off x="3151632" y="2194560"/>
            <a:ext cx="1749552" cy="20421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86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评价指标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r>
              <a:rPr lang="en-US" altLang="zh-CN" dirty="0" err="1">
                <a:solidFill>
                  <a:srgbClr val="0000FF"/>
                </a:solidFill>
              </a:rPr>
              <a:t>p@n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r>
              <a:rPr lang="zh-CN" altLang="en-US" dirty="0"/>
              <a:t>前</a:t>
            </a:r>
            <a:r>
              <a:rPr lang="en-US" altLang="zh-CN" dirty="0"/>
              <a:t>n</a:t>
            </a:r>
            <a:r>
              <a:rPr lang="zh-CN" altLang="en-US" dirty="0"/>
              <a:t>个文档里是否出现正确答案</a:t>
            </a:r>
            <a:endParaRPr lang="en-US" altLang="zh-CN" dirty="0"/>
          </a:p>
          <a:p>
            <a:pPr lvl="1"/>
            <a:r>
              <a:rPr lang="en-US" altLang="zh-CN" dirty="0"/>
              <a:t>p@1, p@3, p@5</a:t>
            </a:r>
          </a:p>
          <a:p>
            <a:pPr lvl="1"/>
            <a:endParaRPr lang="en-US" altLang="zh-CN" dirty="0"/>
          </a:p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875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Learn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Rank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核心：计算</a:t>
            </a:r>
            <a:r>
              <a:rPr lang="en-US" altLang="zh-CN" dirty="0">
                <a:solidFill>
                  <a:srgbClr val="0000FF"/>
                </a:solidFill>
              </a:rPr>
              <a:t>query</a:t>
            </a:r>
            <a:r>
              <a:rPr lang="zh-CN" altLang="en-US" dirty="0">
                <a:solidFill>
                  <a:srgbClr val="0000FF"/>
                </a:solidFill>
              </a:rPr>
              <a:t>和所有文档的匹配程度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r>
              <a:rPr lang="zh-CN" altLang="en-US" dirty="0">
                <a:solidFill>
                  <a:srgbClr val="0000FF"/>
                </a:solidFill>
              </a:rPr>
              <a:t>文本匹配</a:t>
            </a:r>
            <a:endParaRPr lang="en-US" altLang="zh-CN" dirty="0">
              <a:solidFill>
                <a:srgbClr val="0000FF"/>
              </a:solidFill>
            </a:endParaRPr>
          </a:p>
          <a:p>
            <a:r>
              <a:rPr lang="zh-CN" altLang="en-US" dirty="0">
                <a:solidFill>
                  <a:srgbClr val="0000FF"/>
                </a:solidFill>
              </a:rPr>
              <a:t>基于表示</a:t>
            </a:r>
            <a:endParaRPr lang="en-US" altLang="zh-CN" dirty="0">
              <a:solidFill>
                <a:srgbClr val="0000FF"/>
              </a:solidFill>
            </a:endParaRPr>
          </a:p>
          <a:p>
            <a:r>
              <a:rPr lang="zh-CN" altLang="en-US" dirty="0">
                <a:solidFill>
                  <a:srgbClr val="0000FF"/>
                </a:solidFill>
              </a:rPr>
              <a:t>基于交互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endParaRPr lang="en-US" altLang="zh-CN" dirty="0"/>
          </a:p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697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Learn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Rank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基于表示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r>
              <a:rPr lang="zh-CN" altLang="en-US" dirty="0"/>
              <a:t>优点：可以提前编码所有文档，便于存储；匹配计算速度快</a:t>
            </a:r>
            <a:endParaRPr lang="en-US" altLang="zh-CN" dirty="0"/>
          </a:p>
          <a:p>
            <a:pPr lvl="1"/>
            <a:r>
              <a:rPr lang="zh-CN" altLang="en-US" dirty="0"/>
              <a:t>缺点：只考虑整体表示，忽视了局部的匹配性</a:t>
            </a:r>
            <a:endParaRPr lang="en-US" altLang="zh-CN" dirty="0"/>
          </a:p>
          <a:p>
            <a:pPr lvl="1"/>
            <a:r>
              <a:rPr lang="zh-CN" altLang="en-US" dirty="0"/>
              <a:t>典型模型：</a:t>
            </a:r>
            <a:r>
              <a:rPr lang="en-US" altLang="zh-CN" dirty="0"/>
              <a:t>DSSM</a:t>
            </a:r>
            <a:r>
              <a:rPr lang="zh-CN" altLang="en-US" dirty="0"/>
              <a:t>、孪生网络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664" y="2724284"/>
            <a:ext cx="3771392" cy="3452488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961632" y="5843778"/>
            <a:ext cx="1219200" cy="2964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b="1" dirty="0">
                <a:solidFill>
                  <a:schemeClr val="tx1"/>
                </a:solidFill>
              </a:rPr>
              <a:t>Candidate</a:t>
            </a:r>
            <a:endParaRPr kumimoji="1"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2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Learn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Rank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基于交互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r>
              <a:rPr lang="zh-CN" altLang="en-US" dirty="0"/>
              <a:t>优点：考虑了</a:t>
            </a:r>
            <a:r>
              <a:rPr lang="en-US" altLang="zh-CN" dirty="0"/>
              <a:t>query</a:t>
            </a:r>
            <a:r>
              <a:rPr lang="zh-CN" altLang="en-US" dirty="0"/>
              <a:t>和文档的局部交互信息，更精确</a:t>
            </a:r>
            <a:endParaRPr lang="en-US" altLang="zh-CN" dirty="0"/>
          </a:p>
          <a:p>
            <a:pPr lvl="1"/>
            <a:r>
              <a:rPr lang="zh-CN" altLang="en-US" dirty="0"/>
              <a:t>缺点：无法提取编码，实时性不如基于表示的模型</a:t>
            </a:r>
            <a:endParaRPr lang="en-US" altLang="zh-CN" dirty="0"/>
          </a:p>
          <a:p>
            <a:pPr lvl="1"/>
            <a:r>
              <a:rPr lang="zh-CN" altLang="en-US" dirty="0"/>
              <a:t>典型模型：</a:t>
            </a:r>
            <a:r>
              <a:rPr lang="en-US" altLang="zh-CN" dirty="0"/>
              <a:t>ARC-II</a:t>
            </a:r>
            <a:r>
              <a:rPr lang="zh-CN" altLang="en-US" dirty="0"/>
              <a:t>，</a:t>
            </a:r>
            <a:r>
              <a:rPr lang="en-US" altLang="zh-CN" dirty="0"/>
              <a:t>ESIM</a:t>
            </a:r>
          </a:p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8185" y="2489424"/>
            <a:ext cx="3768951" cy="386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99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Learn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Rank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1"/>
          </p:nvPr>
        </p:nvSpPr>
        <p:spPr>
          <a:xfrm>
            <a:off x="350323" y="1040128"/>
            <a:ext cx="8415725" cy="522656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00FF"/>
                </a:solidFill>
              </a:rPr>
              <a:t>训练方法</a:t>
            </a:r>
            <a:endParaRPr lang="en-US" altLang="zh-CN" dirty="0">
              <a:solidFill>
                <a:srgbClr val="0000FF"/>
              </a:solidFill>
            </a:endParaRPr>
          </a:p>
          <a:p>
            <a:pPr lvl="1"/>
            <a:r>
              <a:rPr lang="en-US" altLang="zh-CN" dirty="0" err="1"/>
              <a:t>PointWise</a:t>
            </a:r>
            <a:endParaRPr lang="en-US" altLang="zh-CN" dirty="0"/>
          </a:p>
          <a:p>
            <a:pPr lvl="2"/>
            <a:r>
              <a:rPr lang="zh-CN" altLang="en-US" dirty="0"/>
              <a:t>把排序问题当成一个二分类问题，训练的样本组织为一个三元组</a:t>
            </a:r>
            <a:r>
              <a:rPr lang="en-US" altLang="zh-CN" dirty="0"/>
              <a:t>(q, c, y)</a:t>
            </a:r>
            <a:r>
              <a:rPr lang="zh-CN" altLang="en-US" dirty="0"/>
              <a:t>，</a:t>
            </a:r>
            <a:r>
              <a:rPr lang="en-US" altLang="zh-CN" dirty="0"/>
              <a:t>y</a:t>
            </a:r>
            <a:r>
              <a:rPr lang="zh-CN" altLang="en-US" dirty="0"/>
              <a:t>是相关性标签，比如相关为</a:t>
            </a:r>
            <a:r>
              <a:rPr lang="en-US" altLang="zh-CN" dirty="0"/>
              <a:t>1</a:t>
            </a:r>
            <a:r>
              <a:rPr lang="zh-CN" altLang="en-US" dirty="0"/>
              <a:t>，不相关为</a:t>
            </a:r>
            <a:r>
              <a:rPr lang="en-US" altLang="zh-CN" dirty="0"/>
              <a:t>0</a:t>
            </a:r>
            <a:r>
              <a:rPr lang="zh-CN" altLang="en-US" dirty="0"/>
              <a:t>。训练一个二分类网络，</a:t>
            </a:r>
            <a:r>
              <a:rPr lang="en-US" altLang="zh-CN" dirty="0"/>
              <a:t>h(q, c)-&gt;y</a:t>
            </a:r>
            <a:r>
              <a:rPr lang="zh-CN" altLang="en-US" dirty="0"/>
              <a:t>，训练目标为最小化句子对的交叉熵。</a:t>
            </a:r>
            <a:endParaRPr lang="en-US" altLang="zh-CN" dirty="0"/>
          </a:p>
          <a:p>
            <a:pPr lvl="2"/>
            <a:r>
              <a:rPr lang="zh-CN" altLang="en-US" dirty="0"/>
              <a:t>缺点：没有考虑候选句子之间的相对顺序</a:t>
            </a:r>
            <a:endParaRPr lang="en-US" altLang="zh-CN" dirty="0"/>
          </a:p>
          <a:p>
            <a:pPr lvl="1"/>
            <a:r>
              <a:rPr lang="en-US" altLang="zh-CN" dirty="0" err="1"/>
              <a:t>PairWise</a:t>
            </a:r>
            <a:endParaRPr lang="en-US" altLang="zh-CN" dirty="0"/>
          </a:p>
          <a:p>
            <a:pPr lvl="2"/>
            <a:r>
              <a:rPr lang="zh-CN" altLang="en-US" dirty="0"/>
              <a:t>判断两个候选句子的相对位置。训练的样本组织为一个三元组</a:t>
            </a:r>
            <a:r>
              <a:rPr lang="en-US" altLang="zh-CN" dirty="0"/>
              <a:t>(q, </a:t>
            </a:r>
            <a:r>
              <a:rPr lang="en-US" altLang="zh-CN" dirty="0" err="1"/>
              <a:t>p_c</a:t>
            </a:r>
            <a:r>
              <a:rPr lang="en-US" altLang="zh-CN" dirty="0"/>
              <a:t>, </a:t>
            </a:r>
            <a:r>
              <a:rPr lang="en-US" altLang="zh-CN" dirty="0" err="1"/>
              <a:t>n_c</a:t>
            </a:r>
            <a:r>
              <a:rPr lang="en-US" altLang="zh-CN" dirty="0"/>
              <a:t>)</a:t>
            </a:r>
            <a:r>
              <a:rPr lang="zh-CN" altLang="en-US" dirty="0"/>
              <a:t>，目标是使得</a:t>
            </a:r>
            <a:r>
              <a:rPr lang="en-US" altLang="zh-CN" dirty="0"/>
              <a:t>q</a:t>
            </a:r>
            <a:r>
              <a:rPr lang="zh-CN" altLang="en-US" dirty="0"/>
              <a:t>和正例的相关性 </a:t>
            </a:r>
            <a:r>
              <a:rPr lang="en-US" altLang="zh-CN" dirty="0"/>
              <a:t>&gt; q</a:t>
            </a:r>
            <a:r>
              <a:rPr lang="zh-CN" altLang="en-US" dirty="0"/>
              <a:t>和负例的相关性，常用的</a:t>
            </a:r>
            <a:r>
              <a:rPr lang="en-US" altLang="zh-CN" dirty="0"/>
              <a:t>loss</a:t>
            </a:r>
            <a:r>
              <a:rPr lang="zh-CN" altLang="en-US" dirty="0"/>
              <a:t>有</a:t>
            </a:r>
            <a:r>
              <a:rPr lang="en-US" altLang="zh-CN" dirty="0"/>
              <a:t>margin</a:t>
            </a:r>
            <a:r>
              <a:rPr lang="zh-CN" altLang="en-US" dirty="0"/>
              <a:t> </a:t>
            </a:r>
            <a:r>
              <a:rPr lang="en-US" altLang="zh-CN" dirty="0"/>
              <a:t>loss</a:t>
            </a:r>
            <a:r>
              <a:rPr lang="zh-CN" altLang="en-US" dirty="0"/>
              <a:t>。</a:t>
            </a:r>
            <a:endParaRPr lang="en-US" altLang="zh-CN" dirty="0"/>
          </a:p>
          <a:p>
            <a:pPr lvl="2"/>
            <a:r>
              <a:rPr lang="zh-CN" altLang="en-US" dirty="0"/>
              <a:t>产生的训练样本会很多；只考虑了两个文档的相对顺序。</a:t>
            </a:r>
            <a:endParaRPr lang="en-US" altLang="zh-CN" dirty="0"/>
          </a:p>
          <a:p>
            <a:pPr lvl="1"/>
            <a:r>
              <a:rPr lang="en-US" altLang="zh-CN" dirty="0" err="1"/>
              <a:t>ListWise</a:t>
            </a:r>
            <a:endParaRPr lang="en-US" altLang="zh-CN" dirty="0"/>
          </a:p>
          <a:p>
            <a:pPr lvl="2"/>
            <a:r>
              <a:rPr lang="zh-CN" altLang="en-US" dirty="0"/>
              <a:t>将一个查询对应的所有搜索结果列表作为一个训练实例。</a:t>
            </a:r>
            <a:endParaRPr lang="en-US" altLang="zh-CN" dirty="0"/>
          </a:p>
          <a:p>
            <a:pPr marL="365760" lvl="1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399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TextRNN</a:t>
            </a:r>
            <a:r>
              <a:rPr lang="zh-CN" altLang="en-US" dirty="0"/>
              <a:t>模型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518621" y="3877949"/>
            <a:ext cx="1659187" cy="6350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>
                <a:solidFill>
                  <a:schemeClr val="tx1"/>
                </a:solidFill>
              </a:rPr>
              <a:t>BiLSTM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0508" y="5897356"/>
            <a:ext cx="126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/>
              <a:t>Sentence A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18621" y="4767072"/>
            <a:ext cx="1659187" cy="6350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char embedding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18621" y="2988826"/>
            <a:ext cx="1659187" cy="6350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max pooling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388304" y="3873639"/>
            <a:ext cx="1659187" cy="6350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err="1">
                <a:solidFill>
                  <a:schemeClr val="tx1"/>
                </a:solidFill>
              </a:rPr>
              <a:t>BiLSTM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618328" y="5897356"/>
            <a:ext cx="1218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/>
              <a:t>Sentence B</a:t>
            </a:r>
            <a:endParaRPr kumimoji="1"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3388304" y="4762762"/>
            <a:ext cx="1659187" cy="6350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char embedding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388304" y="2984516"/>
            <a:ext cx="1659187" cy="635004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max pooling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19" name="直线箭头连接符 18"/>
          <p:cNvCxnSpPr>
            <a:stCxn id="8" idx="0"/>
            <a:endCxn id="24" idx="1"/>
          </p:cNvCxnSpPr>
          <p:nvPr/>
        </p:nvCxnSpPr>
        <p:spPr>
          <a:xfrm flipV="1">
            <a:off x="1348215" y="2409393"/>
            <a:ext cx="832270" cy="579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线箭头连接符 19"/>
          <p:cNvCxnSpPr>
            <a:stCxn id="16" idx="0"/>
            <a:endCxn id="24" idx="3"/>
          </p:cNvCxnSpPr>
          <p:nvPr/>
        </p:nvCxnSpPr>
        <p:spPr>
          <a:xfrm flipH="1" flipV="1">
            <a:off x="3380384" y="2409393"/>
            <a:ext cx="837514" cy="5751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圆角矩形 23"/>
          <p:cNvSpPr/>
          <p:nvPr/>
        </p:nvSpPr>
        <p:spPr>
          <a:xfrm>
            <a:off x="2180485" y="2082018"/>
            <a:ext cx="1199899" cy="65475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solidFill>
                  <a:schemeClr val="tx1"/>
                </a:solidFill>
              </a:rPr>
              <a:t>cosine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9" name="直线箭头连接符 28"/>
          <p:cNvCxnSpPr>
            <a:stCxn id="24" idx="0"/>
            <a:endCxn id="32" idx="2"/>
          </p:cNvCxnSpPr>
          <p:nvPr/>
        </p:nvCxnSpPr>
        <p:spPr>
          <a:xfrm flipH="1" flipV="1">
            <a:off x="2776041" y="1758119"/>
            <a:ext cx="4394" cy="3238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2305440" y="1388787"/>
            <a:ext cx="941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-1 </a:t>
            </a:r>
            <a:r>
              <a:rPr kumimoji="1" lang="mr-IN" altLang="zh-CN" dirty="0"/>
              <a:t>…</a:t>
            </a:r>
            <a:r>
              <a:rPr kumimoji="1" lang="en-US" altLang="zh-CN" dirty="0"/>
              <a:t> 1</a:t>
            </a:r>
            <a:endParaRPr kumimoji="1" lang="zh-CN" altLang="en-US" dirty="0"/>
          </a:p>
        </p:txBody>
      </p:sp>
      <p:cxnSp>
        <p:nvCxnSpPr>
          <p:cNvPr id="33" name="直线箭头连接符 32"/>
          <p:cNvCxnSpPr>
            <a:stCxn id="6" idx="0"/>
            <a:endCxn id="7" idx="2"/>
          </p:cNvCxnSpPr>
          <p:nvPr/>
        </p:nvCxnSpPr>
        <p:spPr>
          <a:xfrm flipH="1" flipV="1">
            <a:off x="1348215" y="5402076"/>
            <a:ext cx="3807" cy="4952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箭头连接符 35"/>
          <p:cNvCxnSpPr>
            <a:stCxn id="14" idx="0"/>
            <a:endCxn id="15" idx="2"/>
          </p:cNvCxnSpPr>
          <p:nvPr/>
        </p:nvCxnSpPr>
        <p:spPr>
          <a:xfrm flipH="1" flipV="1">
            <a:off x="4217898" y="5397766"/>
            <a:ext cx="9504" cy="4995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线箭头连接符 38"/>
          <p:cNvCxnSpPr>
            <a:stCxn id="7" idx="0"/>
            <a:endCxn id="5" idx="2"/>
          </p:cNvCxnSpPr>
          <p:nvPr/>
        </p:nvCxnSpPr>
        <p:spPr>
          <a:xfrm flipV="1">
            <a:off x="1348215" y="4512953"/>
            <a:ext cx="0" cy="254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线箭头连接符 41"/>
          <p:cNvCxnSpPr>
            <a:stCxn id="15" idx="0"/>
            <a:endCxn id="13" idx="2"/>
          </p:cNvCxnSpPr>
          <p:nvPr/>
        </p:nvCxnSpPr>
        <p:spPr>
          <a:xfrm flipV="1">
            <a:off x="4217898" y="4508643"/>
            <a:ext cx="0" cy="254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线箭头连接符 44"/>
          <p:cNvCxnSpPr>
            <a:stCxn id="13" idx="0"/>
            <a:endCxn id="16" idx="2"/>
          </p:cNvCxnSpPr>
          <p:nvPr/>
        </p:nvCxnSpPr>
        <p:spPr>
          <a:xfrm flipV="1">
            <a:off x="4217898" y="3619520"/>
            <a:ext cx="0" cy="254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线箭头连接符 47"/>
          <p:cNvCxnSpPr>
            <a:stCxn id="5" idx="0"/>
            <a:endCxn id="8" idx="2"/>
          </p:cNvCxnSpPr>
          <p:nvPr/>
        </p:nvCxnSpPr>
        <p:spPr>
          <a:xfrm flipV="1">
            <a:off x="1348215" y="3623830"/>
            <a:ext cx="0" cy="254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>
            <a:outerShdw blurRad="38100" dist="30000" dir="5400000" rotWithShape="0">
              <a:schemeClr val="tx1">
                <a:alpha val="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线箭头连接符 51"/>
          <p:cNvCxnSpPr>
            <a:stCxn id="5" idx="3"/>
            <a:endCxn id="13" idx="1"/>
          </p:cNvCxnSpPr>
          <p:nvPr/>
        </p:nvCxnSpPr>
        <p:spPr>
          <a:xfrm flipV="1">
            <a:off x="2177808" y="4191141"/>
            <a:ext cx="1210496" cy="43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线箭头连接符 52"/>
          <p:cNvCxnSpPr>
            <a:stCxn id="7" idx="3"/>
            <a:endCxn id="15" idx="1"/>
          </p:cNvCxnSpPr>
          <p:nvPr/>
        </p:nvCxnSpPr>
        <p:spPr>
          <a:xfrm flipV="1">
            <a:off x="2177808" y="5080264"/>
            <a:ext cx="1210496" cy="431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  <a:effectLst>
            <a:outerShdw blurRad="38100" dist="30000" dir="5400000" rotWithShape="0">
              <a:srgbClr val="000000">
                <a:alpha val="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2433304" y="3854063"/>
            <a:ext cx="671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/>
              <a:t>share</a:t>
            </a:r>
            <a:endParaRPr kumimoji="1" lang="zh-CN" altLang="en-US" dirty="0"/>
          </a:p>
        </p:txBody>
      </p:sp>
      <p:sp>
        <p:nvSpPr>
          <p:cNvPr id="56" name="文本框 55"/>
          <p:cNvSpPr txBox="1"/>
          <p:nvPr/>
        </p:nvSpPr>
        <p:spPr>
          <a:xfrm>
            <a:off x="2443045" y="4710932"/>
            <a:ext cx="772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/>
              <a:t>share</a:t>
            </a:r>
            <a:endParaRPr kumimoji="1" lang="zh-CN" altLang="en-US" dirty="0"/>
          </a:p>
        </p:txBody>
      </p:sp>
      <p:graphicFrame>
        <p:nvGraphicFramePr>
          <p:cNvPr id="40" name="表格 39">
            <a:extLst>
              <a:ext uri="{FF2B5EF4-FFF2-40B4-BE49-F238E27FC236}">
                <a16:creationId xmlns:a16="http://schemas.microsoft.com/office/drawing/2014/main" xmlns="" id="{D699D869-F231-4563-94A3-03B14486F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121275"/>
              </p:ext>
            </p:extLst>
          </p:nvPr>
        </p:nvGraphicFramePr>
        <p:xfrm>
          <a:off x="4446541" y="1527661"/>
          <a:ext cx="4499762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4582">
                  <a:extLst>
                    <a:ext uri="{9D8B030D-6E8A-4147-A177-3AD203B41FA5}">
                      <a16:colId xmlns:a16="http://schemas.microsoft.com/office/drawing/2014/main" xmlns="" val="323982264"/>
                    </a:ext>
                  </a:extLst>
                </a:gridCol>
                <a:gridCol w="1050364">
                  <a:extLst>
                    <a:ext uri="{9D8B030D-6E8A-4147-A177-3AD203B41FA5}">
                      <a16:colId xmlns:a16="http://schemas.microsoft.com/office/drawing/2014/main" xmlns="" val="3244197200"/>
                    </a:ext>
                  </a:extLst>
                </a:gridCol>
                <a:gridCol w="1043436">
                  <a:extLst>
                    <a:ext uri="{9D8B030D-6E8A-4147-A177-3AD203B41FA5}">
                      <a16:colId xmlns:a16="http://schemas.microsoft.com/office/drawing/2014/main" xmlns="" val="1784650501"/>
                    </a:ext>
                  </a:extLst>
                </a:gridCol>
                <a:gridCol w="1031380">
                  <a:extLst>
                    <a:ext uri="{9D8B030D-6E8A-4147-A177-3AD203B41FA5}">
                      <a16:colId xmlns:a16="http://schemas.microsoft.com/office/drawing/2014/main" xmlns="" val="1626703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P@1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P@3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P@5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0491912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/>
                        <a:t>BM25</a:t>
                      </a:r>
                      <a:endParaRPr lang="zh-CN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70.7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86.42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91.55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2882660"/>
                  </a:ext>
                </a:extLst>
              </a:tr>
              <a:tr h="290054">
                <a:tc>
                  <a:txBody>
                    <a:bodyPr/>
                    <a:lstStyle/>
                    <a:p>
                      <a:r>
                        <a:rPr lang="en-US" altLang="zh-CN" dirty="0" err="1">
                          <a:solidFill>
                            <a:schemeClr val="tx1"/>
                          </a:solidFill>
                        </a:rPr>
                        <a:t>TextRNN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82.79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94.44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  <a:effectLst/>
                        </a:rPr>
                        <a:t>96.85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8706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"/>
    </mc:Choice>
    <mc:Fallback xmlns="">
      <p:transition spd="slow" advTm="468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cml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Times New Roman"/>
        <a:ea typeface="微软雅黑"/>
        <a:cs typeface=""/>
      </a:majorFont>
      <a:minorFont>
        <a:latin typeface="Times New Roman"/>
        <a:ea typeface="宋体"/>
        <a:cs typeface=""/>
      </a:minorFont>
    </a:fontScheme>
    <a:fmtScheme name="中值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AMDA.potx" id="{1DA08C85-7B31-4AE1-A866-54ADFE9D717F}" vid="{58A99314-23DC-42A5-BB80-B8317430D5CF}"/>
    </a:ext>
  </a:extLst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LAMDA</Template>
  <TotalTime>17451</TotalTime>
  <Words>1168</Words>
  <Application>Microsoft Macintosh PowerPoint</Application>
  <PresentationFormat>全屏显示(4:3)</PresentationFormat>
  <Paragraphs>533</Paragraphs>
  <Slides>29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29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Lucida Sans</vt:lpstr>
      <vt:lpstr>Times</vt:lpstr>
      <vt:lpstr>Times New Roman</vt:lpstr>
      <vt:lpstr>Wingdings</vt:lpstr>
      <vt:lpstr>Wingdings 2</vt:lpstr>
      <vt:lpstr>宋体</vt:lpstr>
      <vt:lpstr>微软雅黑</vt:lpstr>
      <vt:lpstr>ecml</vt:lpstr>
      <vt:lpstr>2_自定义设计方案</vt:lpstr>
      <vt:lpstr>1_自定义设计方案</vt:lpstr>
      <vt:lpstr>自定义设计方案</vt:lpstr>
      <vt:lpstr>文本排序 </vt:lpstr>
      <vt:lpstr>问题场景</vt:lpstr>
      <vt:lpstr>Pipline</vt:lpstr>
      <vt:lpstr>评价指标</vt:lpstr>
      <vt:lpstr>Learn to Rank</vt:lpstr>
      <vt:lpstr>Learn to Rank</vt:lpstr>
      <vt:lpstr>Learn to Rank</vt:lpstr>
      <vt:lpstr>Learn to Rank</vt:lpstr>
      <vt:lpstr>TextRNN模型</vt:lpstr>
      <vt:lpstr>训练</vt:lpstr>
      <vt:lpstr>对比实验</vt:lpstr>
      <vt:lpstr>对比实验</vt:lpstr>
      <vt:lpstr>对比实验</vt:lpstr>
      <vt:lpstr>对比实验</vt:lpstr>
      <vt:lpstr>对比实验</vt:lpstr>
      <vt:lpstr>对比实验</vt:lpstr>
      <vt:lpstr>对比实验</vt:lpstr>
      <vt:lpstr>基于预训练的模型</vt:lpstr>
      <vt:lpstr>对比实验</vt:lpstr>
      <vt:lpstr>对比实验</vt:lpstr>
      <vt:lpstr>对比实验</vt:lpstr>
      <vt:lpstr>对比实验</vt:lpstr>
      <vt:lpstr>实验</vt:lpstr>
      <vt:lpstr>结论</vt:lpstr>
      <vt:lpstr>更多尝试</vt:lpstr>
      <vt:lpstr>更多尝试</vt:lpstr>
      <vt:lpstr>更多尝试</vt:lpstr>
      <vt:lpstr>更多尝试</vt:lpstr>
      <vt:lpstr>更多尝试</vt:lpstr>
    </vt:vector>
  </TitlesOfParts>
  <Company>LAMDA-NJU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</dc:title>
  <dc:creator>qianh</dc:creator>
  <cp:lastModifiedBy>Microsoft Office 用户</cp:lastModifiedBy>
  <cp:revision>1809</cp:revision>
  <cp:lastPrinted>2014-07-18T10:41:00Z</cp:lastPrinted>
  <dcterms:created xsi:type="dcterms:W3CDTF">2012-11-14T00:56:22Z</dcterms:created>
  <dcterms:modified xsi:type="dcterms:W3CDTF">2020-09-14T00:59:34Z</dcterms:modified>
</cp:coreProperties>
</file>